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10"/>
  </p:notesMasterIdLst>
  <p:sldIdLst>
    <p:sldId id="3267" r:id="rId5"/>
    <p:sldId id="3265" r:id="rId6"/>
    <p:sldId id="256" r:id="rId7"/>
    <p:sldId id="257" r:id="rId8"/>
    <p:sldId id="3264" r:id="rId9"/>
  </p:sldIdLst>
  <p:sldSz cx="12192000" cy="6858000"/>
  <p:notesSz cx="6858000" cy="9144000"/>
  <p:embeddedFontLst>
    <p:embeddedFont>
      <p:font typeface="Elevance Sans" pitchFamily="50" charset="0"/>
      <p:regular r:id="rId11"/>
      <p:bold r:id="rId12"/>
      <p:italic r:id="rId13"/>
      <p:boldItalic r:id="rId14"/>
    </p:embeddedFont>
    <p:embeddedFont>
      <p:font typeface="Elevance Sans Italic" panose="020B0604020202020204" charset="0"/>
      <p:bold r:id="rId15"/>
      <p:italic r:id="rId16"/>
      <p:boldItalic r:id="rId17"/>
    </p:embeddedFont>
    <p:embeddedFont>
      <p:font typeface="Elevance Sans Medium" pitchFamily="50" charset="0"/>
      <p:regular r:id="rId18"/>
      <p:italic r:id="rId19"/>
    </p:embeddedFont>
    <p:embeddedFont>
      <p:font typeface="Elevance Sans Semibold" pitchFamily="50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3"/>
    <p:restoredTop sz="96327"/>
  </p:normalViewPr>
  <p:slideViewPr>
    <p:cSldViewPr snapToGrid="0" snapToObjects="1">
      <p:cViewPr varScale="1">
        <p:scale>
          <a:sx n="61" d="100"/>
          <a:sy n="61" d="100"/>
        </p:scale>
        <p:origin x="2096" y="208"/>
      </p:cViewPr>
      <p:guideLst/>
    </p:cSldViewPr>
  </p:slideViewPr>
  <p:outlineViewPr>
    <p:cViewPr>
      <p:scale>
        <a:sx n="33" d="100"/>
        <a:sy n="33" d="100"/>
      </p:scale>
      <p:origin x="0" y="-5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Connecticut Insured by Market Segment (estimated)</a:t>
            </a:r>
          </a:p>
        </c:rich>
      </c:tx>
      <c:layout>
        <c:manualLayout>
          <c:xMode val="edge"/>
          <c:yMode val="edge"/>
          <c:x val="0.15203076190930107"/>
          <c:y val="2.8518413982348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17012751555251"/>
          <c:y val="0.13871505723122607"/>
          <c:w val="0.43984333785578594"/>
          <c:h val="0.822856785519947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Members in CT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16-4AAB-841B-985C8C2B81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16-4AAB-841B-985C8C2B81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316-4AAB-841B-985C8C2B81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316-4AAB-841B-985C8C2B81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316-4AAB-841B-985C8C2B81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316-4AAB-841B-985C8C2B81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F81-47C3-BFBE-319C808FD15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Individual (fully-insured)</c:v>
                </c:pt>
                <c:pt idx="1">
                  <c:v>Small Group (fully-insured)</c:v>
                </c:pt>
                <c:pt idx="2">
                  <c:v>Large Group (fully-insured)</c:v>
                </c:pt>
                <c:pt idx="3">
                  <c:v>Self Insured</c:v>
                </c:pt>
                <c:pt idx="4">
                  <c:v>Medicaid</c:v>
                </c:pt>
                <c:pt idx="5">
                  <c:v>Medicare</c:v>
                </c:pt>
                <c:pt idx="6">
                  <c:v>Uninsured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110667</c:v>
                </c:pt>
                <c:pt idx="1">
                  <c:v>97668</c:v>
                </c:pt>
                <c:pt idx="2">
                  <c:v>278022</c:v>
                </c:pt>
                <c:pt idx="3">
                  <c:v>1420527</c:v>
                </c:pt>
                <c:pt idx="4">
                  <c:v>979000</c:v>
                </c:pt>
                <c:pt idx="5">
                  <c:v>730000</c:v>
                </c:pt>
                <c:pt idx="6">
                  <c:v>187000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C-4293-AE84-D70A4D3ED6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52574962220627"/>
          <c:y val="0.29201230575163273"/>
          <c:w val="0.2455960694321187"/>
          <c:h val="0.4777800023298961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Connecticut Commercial </a:t>
            </a:r>
            <a:r>
              <a:rPr lang="en-US"/>
              <a:t>Market by Segment </a:t>
            </a:r>
            <a:r>
              <a:rPr lang="en-US" dirty="0"/>
              <a:t>(estimated)</a:t>
            </a:r>
          </a:p>
        </c:rich>
      </c:tx>
      <c:layout>
        <c:manualLayout>
          <c:xMode val="edge"/>
          <c:yMode val="edge"/>
          <c:x val="0.15203076190930107"/>
          <c:y val="2.8518413982348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17012751555251"/>
          <c:y val="0.13871505723122607"/>
          <c:w val="0.43984333785578594"/>
          <c:h val="0.822856785519947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Members in CT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16-4AAB-841B-985C8C2B81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16-4AAB-841B-985C8C2B81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316-4AAB-841B-985C8C2B81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316-4AAB-841B-985C8C2B81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316-4AAB-841B-985C8C2B81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316-4AAB-841B-985C8C2B81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B38-434D-B733-5CD4B89D985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Individual (fully-insured)</c:v>
                </c:pt>
                <c:pt idx="1">
                  <c:v>Small Group (fully-insured)</c:v>
                </c:pt>
                <c:pt idx="2">
                  <c:v>Large Group (fully-insured)</c:v>
                </c:pt>
                <c:pt idx="3">
                  <c:v>Self Insured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110667</c:v>
                </c:pt>
                <c:pt idx="1">
                  <c:v>97668</c:v>
                </c:pt>
                <c:pt idx="2">
                  <c:v>278022</c:v>
                </c:pt>
                <c:pt idx="3">
                  <c:v>1420527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C-4293-AE84-D70A4D3ED6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52574962220627"/>
          <c:y val="0.29201230575163273"/>
          <c:w val="0.2455960694321187"/>
          <c:h val="0.4777800023298961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levance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levance Sans" pitchFamily="2" charset="77"/>
              </a:defRPr>
            </a:lvl1pPr>
          </a:lstStyle>
          <a:p>
            <a:fld id="{40C36D6C-D64D-5C49-BA05-1247137E2D8B}" type="datetimeFigureOut">
              <a:rPr lang="en-US" smtClean="0"/>
              <a:pPr/>
              <a:t>1/9/2024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levance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levance Sans" pitchFamily="2" charset="77"/>
              </a:defRPr>
            </a:lvl1pPr>
          </a:lstStyle>
          <a:p>
            <a:fld id="{FF050AAF-C99E-5E47-BF9E-3FBCE85A75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4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levance Sa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levance Sa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levance Sa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levance Sa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levance Sa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50AAF-C99E-5E47-BF9E-3FBCE85A75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3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9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2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2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12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14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03806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E4F9BAEB-A94F-439F-B9CE-0030334E1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089" y="4517136"/>
            <a:ext cx="563880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F0BD0F-29F1-5746-9751-EC930E120D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089" y="4758997"/>
            <a:ext cx="5638800" cy="224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800" i="0" dirty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A56EB4-D385-CA47-98BE-9B9C64B5BD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89" y="2587226"/>
            <a:ext cx="8349500" cy="1567689"/>
          </a:xfrm>
        </p:spPr>
        <p:txBody>
          <a:bodyPr vert="horz" anchor="b" anchorCtr="0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EEC8927-BEE8-3FC1-A519-8A7893FF15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3341" y="578424"/>
            <a:ext cx="1785575" cy="3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7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6710D8F-0C63-AC41-AED8-7250F0DC1B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05094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6710D8F-0C63-AC41-AED8-7250F0DC1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793E11-CA7F-4409-AF5F-4334AE72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C1E18-3994-4821-BBED-2E435EACD9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694048"/>
            <a:ext cx="11274552" cy="431305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28C7D-8653-A64D-9D01-E67E0D43199F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1129BB6-0921-694D-A4A8-DD9B3AD026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8A238E-2096-B6FB-EBE2-3AEE6BA659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43831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34541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237868D-9B84-AE4F-B833-8E8C7F585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5EBD5-3136-174B-831A-04B8DF69E5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199" y="1691640"/>
            <a:ext cx="5529263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1E52CE3-22DF-5A41-9EAD-D5575B3917A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15063" y="1691640"/>
            <a:ext cx="5529263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C9CA60-ABF3-B234-BEAA-8122DFBF41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20475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06909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81CAC1E-A9D0-C348-9CA5-ACB7F2A85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11274552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5AB35AA-8D35-7641-A957-D4B0335C4E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691640"/>
            <a:ext cx="3609976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BAB0896-32F4-184C-AB6B-8BD1DC29ED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5273" y="1691640"/>
            <a:ext cx="3609976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37AFD7F-3700-A74E-A770-258AE72917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33346" y="1691640"/>
            <a:ext cx="3598406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EB15D33-E530-EA38-FA21-CE64A976E9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107304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017317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E4186CE-9B9E-5841-BFD2-4B0A423A8D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11274552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5E59-9CC5-9871-4EB1-B364647AAFA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443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9E427DA-4D2F-C091-BBC3-51007DCBA3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48289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93994B7-A0C7-265E-120E-98F5D065341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21135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D44DF59-6C6E-B941-C523-A61E7A097C9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093980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23E90EA-B4C7-62E6-A2E4-6DAE92B045F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10163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701BE59-7413-8292-0409-715B7D2EE1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43555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6E06F0-2580-5A49-98CA-34E91A0D2C89}"/>
              </a:ext>
            </a:extLst>
          </p:cNvPr>
          <p:cNvCxnSpPr>
            <a:cxnSpLocks/>
          </p:cNvCxnSpPr>
          <p:nvPr userDrawn="1"/>
        </p:nvCxnSpPr>
        <p:spPr>
          <a:xfrm>
            <a:off x="6099533" y="1677410"/>
            <a:ext cx="0" cy="187118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9996DA-4693-AF44-A11B-9EE0B94D1690}"/>
              </a:ext>
            </a:extLst>
          </p:cNvPr>
          <p:cNvCxnSpPr>
            <a:cxnSpLocks/>
          </p:cNvCxnSpPr>
          <p:nvPr userDrawn="1"/>
        </p:nvCxnSpPr>
        <p:spPr>
          <a:xfrm>
            <a:off x="6099533" y="4014884"/>
            <a:ext cx="0" cy="187118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416A43-9211-2E49-BAB8-1BD8D9816424}"/>
              </a:ext>
            </a:extLst>
          </p:cNvPr>
          <p:cNvCxnSpPr/>
          <p:nvPr userDrawn="1"/>
        </p:nvCxnSpPr>
        <p:spPr>
          <a:xfrm flipH="1">
            <a:off x="457200" y="3781741"/>
            <a:ext cx="545915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5D7B38-0887-2F46-8E24-5542606312A7}"/>
              </a:ext>
            </a:extLst>
          </p:cNvPr>
          <p:cNvCxnSpPr/>
          <p:nvPr userDrawn="1"/>
        </p:nvCxnSpPr>
        <p:spPr>
          <a:xfrm flipH="1">
            <a:off x="6282717" y="3781741"/>
            <a:ext cx="545915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49FDE5-105E-BE4B-A853-CB71E6171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2497" y="2223070"/>
            <a:ext cx="1329714" cy="983745"/>
          </a:xfrm>
        </p:spPr>
        <p:txBody>
          <a:bodyPr/>
          <a:lstStyle>
            <a:lvl1pPr>
              <a:defRPr sz="6800" b="0" i="0">
                <a:solidFill>
                  <a:schemeClr val="accent2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206106F-2A33-A745-A741-D61DB0867B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1980" y="2223070"/>
            <a:ext cx="1329714" cy="983745"/>
          </a:xfrm>
        </p:spPr>
        <p:txBody>
          <a:bodyPr/>
          <a:lstStyle>
            <a:lvl1pPr>
              <a:defRPr sz="6800" b="0" i="0">
                <a:solidFill>
                  <a:schemeClr val="accent2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8E7582B-02F1-674F-A5A3-E9BC144DBB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497" y="4302882"/>
            <a:ext cx="1329714" cy="983745"/>
          </a:xfrm>
        </p:spPr>
        <p:txBody>
          <a:bodyPr/>
          <a:lstStyle>
            <a:lvl1pPr>
              <a:defRPr sz="6800" b="0" i="0">
                <a:solidFill>
                  <a:schemeClr val="accent2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BDF288F-53B9-154C-9319-69499F536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1980" y="4302882"/>
            <a:ext cx="1329714" cy="983745"/>
          </a:xfrm>
        </p:spPr>
        <p:txBody>
          <a:bodyPr/>
          <a:lstStyle>
            <a:lvl1pPr>
              <a:defRPr sz="6800" b="0" i="0">
                <a:solidFill>
                  <a:schemeClr val="accent2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AF18322-8B69-3541-84FE-64063D8B61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1850" y="2307195"/>
            <a:ext cx="3273131" cy="83349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 marL="12700" indent="0">
              <a:spcBef>
                <a:spcPts val="0"/>
              </a:spcBef>
              <a:tabLst/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57A54F8C-EE30-B641-981C-F412969961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0043" y="2307195"/>
            <a:ext cx="3273131" cy="83349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20B307F-7584-6E44-A9BF-B92167B86D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1850" y="4413901"/>
            <a:ext cx="3273131" cy="83349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243BEEFB-1A86-4945-8F20-66E3C9ADFB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0043" y="4413901"/>
            <a:ext cx="3273131" cy="83349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72A1468-CB8E-5792-F0B5-D2101F5C84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387923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75797-F0AF-7D47-B826-B1C69AB2E3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737622"/>
            <a:ext cx="5605272" cy="2092698"/>
          </a:xfrm>
          <a:solidFill>
            <a:schemeClr val="bg2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F6EDBC3-168B-CF46-BFC4-E8C95CFB34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6480" y="1737622"/>
            <a:ext cx="5605272" cy="2092698"/>
          </a:xfrm>
          <a:solidFill>
            <a:schemeClr val="bg2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CE2A664-C16E-5147-9B30-8AD5A22398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3905766"/>
            <a:ext cx="5605272" cy="2092698"/>
          </a:xfrm>
          <a:solidFill>
            <a:schemeClr val="bg2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61CE08F7-4DC1-5549-B0ED-CCB370F612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6480" y="3905766"/>
            <a:ext cx="5605272" cy="2092698"/>
          </a:xfrm>
          <a:solidFill>
            <a:schemeClr val="bg2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57A54F8C-EE30-B641-981C-F412969961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0868" y="2311643"/>
            <a:ext cx="4183320" cy="1049059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AF18322-8B69-3541-84FE-64063D8B61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498" y="2311643"/>
            <a:ext cx="4183320" cy="1049059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20B307F-7584-6E44-A9BF-B92167B86D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7498" y="4471056"/>
            <a:ext cx="4183320" cy="1049059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243BEEFB-1A86-4945-8F20-66E3C9ADFB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0868" y="4471056"/>
            <a:ext cx="4183320" cy="1049059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D86737E-1624-79CF-91CA-091234BAA9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259679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875F6157-AD74-F941-B422-3987943320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4391" y="1737621"/>
            <a:ext cx="2327987" cy="4269479"/>
          </a:xfrm>
          <a:solidFill>
            <a:srgbClr val="F5F5F5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B9D8E76-D2A2-5648-B2DB-A62CD2D6A6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4077" y="1737621"/>
            <a:ext cx="2327987" cy="4269479"/>
          </a:xfrm>
          <a:solidFill>
            <a:srgbClr val="F5F5F5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0492DC6-9657-A84D-AA7B-58D54CBB7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3763" y="1737621"/>
            <a:ext cx="2327987" cy="4269479"/>
          </a:xfrm>
          <a:solidFill>
            <a:srgbClr val="F5F5F5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7C67F79F-A16B-8F48-A460-2D06F52DCC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75725" y="2629502"/>
            <a:ext cx="1802369" cy="2976168"/>
          </a:xfrm>
        </p:spPr>
        <p:txBody>
          <a:bodyPr/>
          <a:lstStyle>
            <a:lvl1pPr>
              <a:defRPr sz="1400" b="0" i="0"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09F171-D2FC-724F-A2F1-83AC74A0C4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39795" y="2629502"/>
            <a:ext cx="1802369" cy="2976168"/>
          </a:xfrm>
        </p:spPr>
        <p:txBody>
          <a:bodyPr/>
          <a:lstStyle>
            <a:lvl1pPr>
              <a:defRPr sz="1400" b="0" i="0"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0886DACC-8B94-1049-99F5-38D402063D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42278" y="2629502"/>
            <a:ext cx="1802369" cy="2976168"/>
          </a:xfrm>
        </p:spPr>
        <p:txBody>
          <a:bodyPr/>
          <a:lstStyle>
            <a:lvl1pPr>
              <a:defRPr sz="1400" b="0" i="0"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7FDE759B-B6F2-3D4A-9BFA-89DFE26446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737621"/>
            <a:ext cx="4195492" cy="4269479"/>
          </a:xfrm>
          <a:solidFill>
            <a:schemeClr val="accent1"/>
          </a:solidFill>
        </p:spPr>
        <p:txBody>
          <a:bodyPr/>
          <a:lstStyle>
            <a:lvl1pPr>
              <a:defRPr sz="100" b="0" i="0">
                <a:solidFill>
                  <a:schemeClr val="bg2">
                    <a:alpha val="0"/>
                  </a:schemeClr>
                </a:solidFill>
                <a:latin typeface="Elevance Sans" pitchFamily="2" charset="77"/>
                <a:cs typeface="Elevance Sans" pitchFamily="2" charset="0"/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3370B3-825E-D34B-8FDF-7533F97F3B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601" y="1948308"/>
            <a:ext cx="1652266" cy="268434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E27056C-29C0-2045-816E-9E902F2F59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09237" y="1948308"/>
            <a:ext cx="1652266" cy="268434"/>
          </a:xfrm>
        </p:spPr>
        <p:txBody>
          <a:bodyPr/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50958210-96E8-1E49-B317-7E8680A7B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75725" y="1948308"/>
            <a:ext cx="1652266" cy="268434"/>
          </a:xfrm>
        </p:spPr>
        <p:txBody>
          <a:bodyPr/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9EF4BB56-4511-4D4B-B1CE-7496C1BDBE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42278" y="1948308"/>
            <a:ext cx="1652266" cy="268434"/>
          </a:xfrm>
        </p:spPr>
        <p:txBody>
          <a:bodyPr/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A5D0AF0-14B5-FB4C-9A3D-38570A7705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3241" y="2691503"/>
            <a:ext cx="2230936" cy="439148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CEDDFC23-987F-D649-AC0A-8278DC7661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3241" y="3548490"/>
            <a:ext cx="2230936" cy="439148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5F06E18E-6C35-ED44-B0A1-A45465982C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183241" y="4405478"/>
            <a:ext cx="2230936" cy="439148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Elevance Sa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466C3108-2271-4849-AC8B-AE3CAA394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00" y="2653748"/>
            <a:ext cx="1395941" cy="561942"/>
          </a:xfrm>
        </p:spPr>
        <p:txBody>
          <a:bodyPr anchor="ctr" anchorCtr="0"/>
          <a:lstStyle>
            <a:lvl1pPr>
              <a:defRPr sz="5500" b="0" i="0">
                <a:solidFill>
                  <a:schemeClr val="bg1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9" name="Text Placeholder 16">
            <a:extLst>
              <a:ext uri="{FF2B5EF4-FFF2-40B4-BE49-F238E27FC236}">
                <a16:creationId xmlns:a16="http://schemas.microsoft.com/office/drawing/2014/main" id="{D5A9143D-7150-AC42-B40F-D5C4B2E4E8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5600" y="3513481"/>
            <a:ext cx="1395941" cy="561942"/>
          </a:xfrm>
        </p:spPr>
        <p:txBody>
          <a:bodyPr anchor="ctr" anchorCtr="0"/>
          <a:lstStyle>
            <a:lvl1pPr>
              <a:defRPr sz="5500" b="0" i="0">
                <a:solidFill>
                  <a:schemeClr val="bg1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7DA7978D-E906-C942-B91D-8115185133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5600" y="4373214"/>
            <a:ext cx="1395941" cy="561942"/>
          </a:xfrm>
        </p:spPr>
        <p:txBody>
          <a:bodyPr anchor="ctr" anchorCtr="0"/>
          <a:lstStyle>
            <a:lvl1pPr>
              <a:defRPr sz="5500" b="0" i="0">
                <a:solidFill>
                  <a:schemeClr val="bg1"/>
                </a:solidFill>
                <a:latin typeface="Elevance Sans Medium" pitchFamily="2" charset="0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B7C009F-3A6A-FC46-89DE-42EE0A89479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68976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Purple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AA359-29EA-5F4F-BDCD-44D77DDDBA39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32D85FF-C9D8-F24D-9CA2-21283ABF1C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431D59F-5E19-4298-AB9C-1D33B80610A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6590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Dark Purple">
    <p:bg>
      <p:bgPr>
        <a:solidFill>
          <a:srgbClr val="2B1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E75330-0906-7041-819F-960237FD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AA359-29EA-5F4F-BDCD-44D77DDDBA39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32D85FF-C9D8-F24D-9CA2-21283ABF1C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7FE36DC-44DF-A094-90E5-0A62A12712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201593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ar Supe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>
            <a:extLst>
              <a:ext uri="{FF2B5EF4-FFF2-40B4-BE49-F238E27FC236}">
                <a16:creationId xmlns:a16="http://schemas.microsoft.com/office/drawing/2014/main" id="{FE20D0F9-50E8-FC44-9957-5927A5C28D74}"/>
              </a:ext>
            </a:extLst>
          </p:cNvPr>
          <p:cNvSpPr/>
          <p:nvPr/>
        </p:nvSpPr>
        <p:spPr>
          <a:xfrm rot="10800000">
            <a:off x="7700406" y="-5517141"/>
            <a:ext cx="8983187" cy="8983187"/>
          </a:xfrm>
          <a:prstGeom prst="arc">
            <a:avLst>
              <a:gd name="adj1" fmla="val 16200000"/>
              <a:gd name="adj2" fmla="val 2083408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3117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C05AC6-9FBA-434E-BB3D-C7EE78677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88" y="1503979"/>
            <a:ext cx="8349500" cy="1567689"/>
          </a:xfrm>
        </p:spPr>
        <p:txBody>
          <a:bodyPr vert="horz" anchor="b" anchorCtr="0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9BAEB-A94F-439F-B9CE-0030334E1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088" y="4517136"/>
            <a:ext cx="5638800" cy="228600"/>
          </a:xfrm>
        </p:spPr>
        <p:txBody>
          <a:bodyPr/>
          <a:lstStyle>
            <a:lvl1pPr marL="0" indent="0" algn="l">
              <a:buNone/>
              <a:defRPr sz="1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F072A8-8335-584F-BE52-8FBA3F06E93A}"/>
              </a:ext>
            </a:extLst>
          </p:cNvPr>
          <p:cNvCxnSpPr>
            <a:cxnSpLocks/>
          </p:cNvCxnSpPr>
          <p:nvPr/>
        </p:nvCxnSpPr>
        <p:spPr>
          <a:xfrm>
            <a:off x="0" y="3466047"/>
            <a:ext cx="12192000" cy="0"/>
          </a:xfrm>
          <a:prstGeom prst="line">
            <a:avLst/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336C828C-5FD5-5842-8A7F-FCDE3E492A7E}"/>
              </a:ext>
            </a:extLst>
          </p:cNvPr>
          <p:cNvSpPr/>
          <p:nvPr/>
        </p:nvSpPr>
        <p:spPr>
          <a:xfrm rot="16200000">
            <a:off x="7700406" y="3466048"/>
            <a:ext cx="8983187" cy="8983187"/>
          </a:xfrm>
          <a:prstGeom prst="arc">
            <a:avLst>
              <a:gd name="adj1" fmla="val 17028583"/>
              <a:gd name="adj2" fmla="val 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D3FC0C-5E28-CC45-ACF0-E5E4289930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088" y="4758997"/>
            <a:ext cx="5638800" cy="2245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601F0BF-5A2B-B680-F581-8792F532A6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3341" y="578424"/>
            <a:ext cx="1785575" cy="3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03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795113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864AB1-FA21-E948-BBC5-87E7C74C6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691640"/>
            <a:ext cx="2651125" cy="431546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A26E02A6-FCD4-2349-A224-1CAE40B3C67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336925" y="1691641"/>
            <a:ext cx="8397875" cy="4315460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086E9-DD46-BF44-9FB9-ECD66EB78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9A55478-C875-9EA2-972A-F99B5218CB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484855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BB9B1BB-995A-B5AB-5683-6E22B8C35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25823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82687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864AB1-FA21-E948-BBC5-87E7C74C6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691640"/>
            <a:ext cx="2651124" cy="431546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6B9CC2-0A93-824B-8784-1E187A641D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6925" y="0"/>
            <a:ext cx="885507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4F6E5-E352-B74C-8251-2905A2D26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84048"/>
            <a:ext cx="2651125" cy="82296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AA3626-B192-7954-2795-53FA1BDAEF4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1355660" y="6426199"/>
            <a:ext cx="379141" cy="146380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fld id="{DB91F917-4553-0B4C-86D1-30F17B2222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DA350-D570-2F15-1367-D1495CF314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5253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16654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230717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6B9CC2-0A93-824B-8784-1E187A641D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D6646E-C578-A14A-A853-62114E9D7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5334000" cy="82296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43737-9BA8-28F9-9B37-28D9385536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691640"/>
            <a:ext cx="5334000" cy="4315460"/>
          </a:xfrm>
        </p:spPr>
        <p:txBody>
          <a:bodyPr/>
          <a:lstStyle>
            <a:lvl1pPr>
              <a:lnSpc>
                <a:spcPct val="120000"/>
              </a:lnSpc>
              <a:spcBef>
                <a:spcPts val="1600"/>
              </a:spcBef>
              <a:defRPr sz="1600">
                <a:latin typeface="+mn-lt"/>
              </a:defRPr>
            </a:lvl1pPr>
            <a:lvl2pPr marL="293688" indent="-293688">
              <a:lnSpc>
                <a:spcPct val="120000"/>
              </a:lnSpc>
              <a:spcBef>
                <a:spcPts val="1600"/>
              </a:spcBef>
              <a:buFont typeface="Elevance Sans" pitchFamily="2" charset="0"/>
              <a:buChar char="•"/>
              <a:tabLst/>
              <a:defRPr sz="1600">
                <a:latin typeface="+mn-lt"/>
              </a:defRPr>
            </a:lvl2pPr>
            <a:lvl3pPr marL="9525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0FE2A77-52B0-0002-3E44-F3A5C019571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1355660" y="6426199"/>
            <a:ext cx="379141" cy="146380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fld id="{F3D65CF3-2F65-3542-86CF-6454B72998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C4C4DAF-C2EE-504E-88E2-6BD78F00081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274219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481F15-58C8-BB47-847B-AFEF12FCE23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7E88C62-B078-D543-A31B-4986E33309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65120" y="2346325"/>
            <a:ext cx="731837" cy="731276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73101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5107B16-D40D-4D49-AC9F-081161A30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5334000" cy="82296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F5B07-CC0C-8242-81AD-1C0EB2CDA362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8DCCDA-24C3-CC42-9EEC-7C84C2FB85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3863" y="1691640"/>
            <a:ext cx="4249737" cy="316103"/>
          </a:xfrm>
        </p:spPr>
        <p:txBody>
          <a:bodyPr/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28AA8C-3AA3-804C-BAC2-938EE013A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15275" y="2354336"/>
            <a:ext cx="3818526" cy="723265"/>
          </a:xfrm>
        </p:spPr>
        <p:txBody>
          <a:bodyPr/>
          <a:lstStyle>
            <a:lvl1pPr>
              <a:lnSpc>
                <a:spcPct val="120000"/>
              </a:lnSpc>
              <a:defRPr sz="1200" b="0" i="0">
                <a:latin typeface="Elevance Sans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0BE6EBB-EB34-2242-AEBC-48C5BF2653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15275" y="3736210"/>
            <a:ext cx="3818526" cy="723265"/>
          </a:xfrm>
        </p:spPr>
        <p:txBody>
          <a:bodyPr/>
          <a:lstStyle>
            <a:lvl1pPr>
              <a:lnSpc>
                <a:spcPct val="120000"/>
              </a:lnSpc>
              <a:defRPr sz="1200" b="0" i="0">
                <a:latin typeface="Elevance Sans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62787009-1D09-0143-B730-093388290F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15275" y="5118084"/>
            <a:ext cx="3818526" cy="723265"/>
          </a:xfrm>
        </p:spPr>
        <p:txBody>
          <a:bodyPr/>
          <a:lstStyle>
            <a:lvl1pPr>
              <a:lnSpc>
                <a:spcPct val="120000"/>
              </a:lnSpc>
              <a:defRPr sz="1200" b="0" i="0">
                <a:latin typeface="Elevance Sans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926707BB-0CF8-D742-A1DA-677AC916C1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665120" y="3736210"/>
            <a:ext cx="731837" cy="731276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F2140207-71CD-1744-B834-6438BAD46B2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665120" y="5118084"/>
            <a:ext cx="731837" cy="731276"/>
          </a:xfrm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F481A-950D-FAC1-C471-F344B373ED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200" y="1691640"/>
            <a:ext cx="5435600" cy="4315460"/>
          </a:xfrm>
        </p:spPr>
        <p:txBody>
          <a:bodyPr/>
          <a:lstStyle>
            <a:lvl1pPr>
              <a:lnSpc>
                <a:spcPct val="120000"/>
              </a:lnSpc>
              <a:spcBef>
                <a:spcPts val="1600"/>
              </a:spcBef>
              <a:defRPr sz="1600"/>
            </a:lvl1pPr>
            <a:lvl2pPr>
              <a:lnSpc>
                <a:spcPct val="120000"/>
              </a:lnSpc>
              <a:spcBef>
                <a:spcPts val="1600"/>
              </a:spcBef>
              <a:defRPr sz="1600"/>
            </a:lvl2pPr>
            <a:lvl3pPr>
              <a:lnSpc>
                <a:spcPct val="120000"/>
              </a:lnSpc>
              <a:spcBef>
                <a:spcPts val="1600"/>
              </a:spcBef>
              <a:defRPr sz="1600"/>
            </a:lvl3pPr>
            <a:lvl4pPr>
              <a:lnSpc>
                <a:spcPct val="120000"/>
              </a:lnSpc>
              <a:spcBef>
                <a:spcPts val="1600"/>
              </a:spcBef>
              <a:defRPr sz="1600"/>
            </a:lvl4pPr>
            <a:lvl5pPr>
              <a:lnSpc>
                <a:spcPct val="120000"/>
              </a:lnSpc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369F237-4902-DC5D-BBF6-EFFFB45480A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993494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481F15-58C8-BB47-847B-AFEF12FCE23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73101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5107B16-D40D-4D49-AC9F-081161A30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5334000" cy="82296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F5B07-CC0C-8242-81AD-1C0EB2CDA362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F481A-950D-FAC1-C471-F344B373ED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200" y="1691640"/>
            <a:ext cx="5435600" cy="4315460"/>
          </a:xfrm>
        </p:spPr>
        <p:txBody>
          <a:bodyPr/>
          <a:lstStyle>
            <a:lvl1pPr>
              <a:lnSpc>
                <a:spcPct val="120000"/>
              </a:lnSpc>
              <a:spcBef>
                <a:spcPts val="1600"/>
              </a:spcBef>
              <a:defRPr sz="1600"/>
            </a:lvl1pPr>
            <a:lvl2pPr>
              <a:lnSpc>
                <a:spcPct val="120000"/>
              </a:lnSpc>
              <a:spcBef>
                <a:spcPts val="1600"/>
              </a:spcBef>
              <a:defRPr sz="1600"/>
            </a:lvl2pPr>
            <a:lvl3pPr>
              <a:lnSpc>
                <a:spcPct val="120000"/>
              </a:lnSpc>
              <a:spcBef>
                <a:spcPts val="1600"/>
              </a:spcBef>
              <a:defRPr sz="1600"/>
            </a:lvl3pPr>
            <a:lvl4pPr>
              <a:lnSpc>
                <a:spcPct val="120000"/>
              </a:lnSpc>
              <a:spcBef>
                <a:spcPts val="1600"/>
              </a:spcBef>
              <a:defRPr sz="1600"/>
            </a:lvl4pPr>
            <a:lvl5pPr>
              <a:lnSpc>
                <a:spcPct val="120000"/>
              </a:lnSpc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7A9A939-B7E1-586C-06C9-6D11981ABF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2974449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 Statem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1418EC-3C88-4D46-862D-8E997A834E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E2AA750-F07B-144C-B416-DBC2747129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315764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E2AA750-F07B-144C-B416-DBC274712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8361CF-360D-4700-9A5B-1320F8B47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1800"/>
            <a:ext cx="8307388" cy="2997200"/>
          </a:xfrm>
        </p:spPr>
        <p:txBody>
          <a:bodyPr vert="horz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Hero statement </a:t>
            </a:r>
            <a:br>
              <a:rPr lang="en-US" dirty="0"/>
            </a:br>
            <a:r>
              <a:rPr lang="en-US" dirty="0"/>
              <a:t>or divider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7CEF25A-BB49-7744-A3F7-57849C61D7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8" y="6181343"/>
            <a:ext cx="365345" cy="365371"/>
          </a:xfrm>
          <a:custGeom>
            <a:avLst/>
            <a:gdLst>
              <a:gd name="connsiteX0" fmla="*/ 248180 w 365345"/>
              <a:gd name="connsiteY0" fmla="*/ 130851 h 365371"/>
              <a:gd name="connsiteX1" fmla="*/ 259521 w 365345"/>
              <a:gd name="connsiteY1" fmla="*/ 136692 h 365371"/>
              <a:gd name="connsiteX2" fmla="*/ 277100 w 365345"/>
              <a:gd name="connsiteY2" fmla="*/ 139811 h 365371"/>
              <a:gd name="connsiteX3" fmla="*/ 259436 w 365345"/>
              <a:gd name="connsiteY3" fmla="*/ 182681 h 365371"/>
              <a:gd name="connsiteX4" fmla="*/ 263576 w 365345"/>
              <a:gd name="connsiteY4" fmla="*/ 190110 h 365371"/>
              <a:gd name="connsiteX5" fmla="*/ 277185 w 365345"/>
              <a:gd name="connsiteY5" fmla="*/ 189061 h 365371"/>
              <a:gd name="connsiteX6" fmla="*/ 291787 w 365345"/>
              <a:gd name="connsiteY6" fmla="*/ 190280 h 365371"/>
              <a:gd name="connsiteX7" fmla="*/ 364117 w 365345"/>
              <a:gd name="connsiteY7" fmla="*/ 291814 h 365371"/>
              <a:gd name="connsiteX8" fmla="*/ 262583 w 365345"/>
              <a:gd name="connsiteY8" fmla="*/ 364143 h 365371"/>
              <a:gd name="connsiteX9" fmla="*/ 190253 w 365345"/>
              <a:gd name="connsiteY9" fmla="*/ 262610 h 365371"/>
              <a:gd name="connsiteX10" fmla="*/ 225525 w 365345"/>
              <a:gd name="connsiteY10" fmla="*/ 277127 h 365371"/>
              <a:gd name="connsiteX11" fmla="*/ 234542 w 365345"/>
              <a:gd name="connsiteY11" fmla="*/ 306359 h 365371"/>
              <a:gd name="connsiteX12" fmla="*/ 306304 w 365345"/>
              <a:gd name="connsiteY12" fmla="*/ 319827 h 365371"/>
              <a:gd name="connsiteX13" fmla="*/ 319772 w 365345"/>
              <a:gd name="connsiteY13" fmla="*/ 248064 h 365371"/>
              <a:gd name="connsiteX14" fmla="*/ 248010 w 365345"/>
              <a:gd name="connsiteY14" fmla="*/ 234596 h 365371"/>
              <a:gd name="connsiteX15" fmla="*/ 226773 w 365345"/>
              <a:gd name="connsiteY15" fmla="*/ 182681 h 365371"/>
              <a:gd name="connsiteX16" fmla="*/ 277156 w 365345"/>
              <a:gd name="connsiteY16" fmla="*/ 0 h 365371"/>
              <a:gd name="connsiteX17" fmla="*/ 277185 w 365345"/>
              <a:gd name="connsiteY17" fmla="*/ 0 h 365371"/>
              <a:gd name="connsiteX18" fmla="*/ 277156 w 365345"/>
              <a:gd name="connsiteY18" fmla="*/ 6 h 365371"/>
              <a:gd name="connsiteX19" fmla="*/ 88095 w 365345"/>
              <a:gd name="connsiteY19" fmla="*/ 0 h 365371"/>
              <a:gd name="connsiteX20" fmla="*/ 103264 w 365345"/>
              <a:gd name="connsiteY20" fmla="*/ 1304 h 365371"/>
              <a:gd name="connsiteX21" fmla="*/ 173997 w 365345"/>
              <a:gd name="connsiteY21" fmla="*/ 67899 h 365371"/>
              <a:gd name="connsiteX22" fmla="*/ 175026 w 365345"/>
              <a:gd name="connsiteY22" fmla="*/ 102757 h 365371"/>
              <a:gd name="connsiteX23" fmla="*/ 182654 w 365345"/>
              <a:gd name="connsiteY23" fmla="*/ 105900 h 365371"/>
              <a:gd name="connsiteX24" fmla="*/ 190083 w 365345"/>
              <a:gd name="connsiteY24" fmla="*/ 101761 h 365371"/>
              <a:gd name="connsiteX25" fmla="*/ 189034 w 365345"/>
              <a:gd name="connsiteY25" fmla="*/ 88151 h 365371"/>
              <a:gd name="connsiteX26" fmla="*/ 242873 w 365345"/>
              <a:gd name="connsiteY26" fmla="*/ 6928 h 365371"/>
              <a:gd name="connsiteX27" fmla="*/ 277156 w 365345"/>
              <a:gd name="connsiteY27" fmla="*/ 6 h 365371"/>
              <a:gd name="connsiteX28" fmla="*/ 277156 w 365345"/>
              <a:gd name="connsiteY28" fmla="*/ 142 h 365371"/>
              <a:gd name="connsiteX29" fmla="*/ 291758 w 365345"/>
              <a:gd name="connsiteY29" fmla="*/ 1361 h 365371"/>
              <a:gd name="connsiteX30" fmla="*/ 364088 w 365345"/>
              <a:gd name="connsiteY30" fmla="*/ 102895 h 365371"/>
              <a:gd name="connsiteX31" fmla="*/ 262554 w 365345"/>
              <a:gd name="connsiteY31" fmla="*/ 175225 h 365371"/>
              <a:gd name="connsiteX32" fmla="*/ 277100 w 365345"/>
              <a:gd name="connsiteY32" fmla="*/ 139953 h 365371"/>
              <a:gd name="connsiteX33" fmla="*/ 306332 w 365345"/>
              <a:gd name="connsiteY33" fmla="*/ 130936 h 365371"/>
              <a:gd name="connsiteX34" fmla="*/ 319800 w 365345"/>
              <a:gd name="connsiteY34" fmla="*/ 59174 h 365371"/>
              <a:gd name="connsiteX35" fmla="*/ 248037 w 365345"/>
              <a:gd name="connsiteY35" fmla="*/ 45706 h 365371"/>
              <a:gd name="connsiteX36" fmla="*/ 234569 w 365345"/>
              <a:gd name="connsiteY36" fmla="*/ 117469 h 365371"/>
              <a:gd name="connsiteX37" fmla="*/ 182654 w 365345"/>
              <a:gd name="connsiteY37" fmla="*/ 138564 h 365371"/>
              <a:gd name="connsiteX38" fmla="*/ 130824 w 365345"/>
              <a:gd name="connsiteY38" fmla="*/ 117213 h 365371"/>
              <a:gd name="connsiteX39" fmla="*/ 139780 w 365345"/>
              <a:gd name="connsiteY39" fmla="*/ 88250 h 365371"/>
              <a:gd name="connsiteX40" fmla="*/ 130767 w 365345"/>
              <a:gd name="connsiteY40" fmla="*/ 59032 h 365371"/>
              <a:gd name="connsiteX41" fmla="*/ 59005 w 365345"/>
              <a:gd name="connsiteY41" fmla="*/ 45564 h 365371"/>
              <a:gd name="connsiteX42" fmla="*/ 45537 w 365345"/>
              <a:gd name="connsiteY42" fmla="*/ 117327 h 365371"/>
              <a:gd name="connsiteX43" fmla="*/ 117299 w 365345"/>
              <a:gd name="connsiteY43" fmla="*/ 130795 h 365371"/>
              <a:gd name="connsiteX44" fmla="*/ 138508 w 365345"/>
              <a:gd name="connsiteY44" fmla="*/ 182682 h 365371"/>
              <a:gd name="connsiteX45" fmla="*/ 117101 w 365345"/>
              <a:gd name="connsiteY45" fmla="*/ 234512 h 365371"/>
              <a:gd name="connsiteX46" fmla="*/ 105760 w 365345"/>
              <a:gd name="connsiteY46" fmla="*/ 228671 h 365371"/>
              <a:gd name="connsiteX47" fmla="*/ 88180 w 365345"/>
              <a:gd name="connsiteY47" fmla="*/ 225552 h 365371"/>
              <a:gd name="connsiteX48" fmla="*/ 88180 w 365345"/>
              <a:gd name="connsiteY48" fmla="*/ 225551 h 365371"/>
              <a:gd name="connsiteX49" fmla="*/ 58948 w 365345"/>
              <a:gd name="connsiteY49" fmla="*/ 234568 h 365371"/>
              <a:gd name="connsiteX50" fmla="*/ 45480 w 365345"/>
              <a:gd name="connsiteY50" fmla="*/ 306330 h 365371"/>
              <a:gd name="connsiteX51" fmla="*/ 117243 w 365345"/>
              <a:gd name="connsiteY51" fmla="*/ 319798 h 365371"/>
              <a:gd name="connsiteX52" fmla="*/ 130711 w 365345"/>
              <a:gd name="connsiteY52" fmla="*/ 248036 h 365371"/>
              <a:gd name="connsiteX53" fmla="*/ 182655 w 365345"/>
              <a:gd name="connsiteY53" fmla="*/ 226799 h 365371"/>
              <a:gd name="connsiteX54" fmla="*/ 234456 w 365345"/>
              <a:gd name="connsiteY54" fmla="*/ 248149 h 365371"/>
              <a:gd name="connsiteX55" fmla="*/ 225525 w 365345"/>
              <a:gd name="connsiteY55" fmla="*/ 277126 h 365371"/>
              <a:gd name="connsiteX56" fmla="*/ 182655 w 365345"/>
              <a:gd name="connsiteY56" fmla="*/ 259462 h 365371"/>
              <a:gd name="connsiteX57" fmla="*/ 175226 w 365345"/>
              <a:gd name="connsiteY57" fmla="*/ 263602 h 365371"/>
              <a:gd name="connsiteX58" fmla="*/ 175056 w 365345"/>
              <a:gd name="connsiteY58" fmla="*/ 291700 h 365371"/>
              <a:gd name="connsiteX59" fmla="*/ 73635 w 365345"/>
              <a:gd name="connsiteY59" fmla="*/ 364030 h 365371"/>
              <a:gd name="connsiteX60" fmla="*/ 1306 w 365345"/>
              <a:gd name="connsiteY60" fmla="*/ 262609 h 365371"/>
              <a:gd name="connsiteX61" fmla="*/ 67768 w 365345"/>
              <a:gd name="connsiteY61" fmla="*/ 191450 h 365371"/>
              <a:gd name="connsiteX62" fmla="*/ 102704 w 365345"/>
              <a:gd name="connsiteY62" fmla="*/ 190281 h 365371"/>
              <a:gd name="connsiteX63" fmla="*/ 105845 w 365345"/>
              <a:gd name="connsiteY63" fmla="*/ 182653 h 365371"/>
              <a:gd name="connsiteX64" fmla="*/ 101705 w 365345"/>
              <a:gd name="connsiteY64" fmla="*/ 175253 h 365371"/>
              <a:gd name="connsiteX65" fmla="*/ 88095 w 365345"/>
              <a:gd name="connsiteY65" fmla="*/ 176302 h 365371"/>
              <a:gd name="connsiteX66" fmla="*/ 1 w 365345"/>
              <a:gd name="connsiteY66" fmla="*/ 88208 h 365371"/>
              <a:gd name="connsiteX67" fmla="*/ 88095 w 365345"/>
              <a:gd name="connsiteY67" fmla="*/ 0 h 36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5345" h="365371">
                <a:moveTo>
                  <a:pt x="248180" y="130851"/>
                </a:moveTo>
                <a:cubicBezTo>
                  <a:pt x="251695" y="133261"/>
                  <a:pt x="255523" y="135217"/>
                  <a:pt x="259521" y="136692"/>
                </a:cubicBezTo>
                <a:cubicBezTo>
                  <a:pt x="265163" y="138733"/>
                  <a:pt x="271118" y="139811"/>
                  <a:pt x="277100" y="139811"/>
                </a:cubicBezTo>
                <a:lnTo>
                  <a:pt x="259436" y="182681"/>
                </a:lnTo>
                <a:lnTo>
                  <a:pt x="263576" y="190110"/>
                </a:lnTo>
                <a:cubicBezTo>
                  <a:pt x="268084" y="189401"/>
                  <a:pt x="272620" y="189061"/>
                  <a:pt x="277185" y="189061"/>
                </a:cubicBezTo>
                <a:cubicBezTo>
                  <a:pt x="282090" y="189061"/>
                  <a:pt x="286967" y="189458"/>
                  <a:pt x="291787" y="190280"/>
                </a:cubicBezTo>
                <a:cubicBezTo>
                  <a:pt x="339790" y="198332"/>
                  <a:pt x="372169" y="243811"/>
                  <a:pt x="364117" y="291814"/>
                </a:cubicBezTo>
                <a:cubicBezTo>
                  <a:pt x="356065" y="339816"/>
                  <a:pt x="310586" y="372196"/>
                  <a:pt x="262583" y="364143"/>
                </a:cubicBezTo>
                <a:cubicBezTo>
                  <a:pt x="214581" y="356091"/>
                  <a:pt x="182201" y="310612"/>
                  <a:pt x="190253" y="262610"/>
                </a:cubicBezTo>
                <a:lnTo>
                  <a:pt x="225525" y="277127"/>
                </a:lnTo>
                <a:cubicBezTo>
                  <a:pt x="225497" y="287561"/>
                  <a:pt x="228644" y="297740"/>
                  <a:pt x="234542" y="306359"/>
                </a:cubicBezTo>
                <a:cubicBezTo>
                  <a:pt x="250646" y="329892"/>
                  <a:pt x="282771" y="335932"/>
                  <a:pt x="306304" y="319827"/>
                </a:cubicBezTo>
                <a:cubicBezTo>
                  <a:pt x="329838" y="303722"/>
                  <a:pt x="335877" y="271598"/>
                  <a:pt x="319772" y="248064"/>
                </a:cubicBezTo>
                <a:cubicBezTo>
                  <a:pt x="303667" y="224531"/>
                  <a:pt x="271543" y="218492"/>
                  <a:pt x="248010" y="234596"/>
                </a:cubicBezTo>
                <a:lnTo>
                  <a:pt x="226773" y="182681"/>
                </a:lnTo>
                <a:close/>
                <a:moveTo>
                  <a:pt x="277156" y="0"/>
                </a:moveTo>
                <a:lnTo>
                  <a:pt x="277185" y="0"/>
                </a:lnTo>
                <a:lnTo>
                  <a:pt x="277156" y="6"/>
                </a:lnTo>
                <a:close/>
                <a:moveTo>
                  <a:pt x="88095" y="0"/>
                </a:moveTo>
                <a:cubicBezTo>
                  <a:pt x="93199" y="0"/>
                  <a:pt x="98246" y="425"/>
                  <a:pt x="103264" y="1304"/>
                </a:cubicBezTo>
                <a:cubicBezTo>
                  <a:pt x="139139" y="7450"/>
                  <a:pt x="166177" y="34552"/>
                  <a:pt x="173997" y="67899"/>
                </a:cubicBezTo>
                <a:lnTo>
                  <a:pt x="175026" y="102757"/>
                </a:lnTo>
                <a:lnTo>
                  <a:pt x="182654" y="105900"/>
                </a:lnTo>
                <a:lnTo>
                  <a:pt x="190083" y="101761"/>
                </a:lnTo>
                <a:cubicBezTo>
                  <a:pt x="189374" y="97252"/>
                  <a:pt x="189034" y="92716"/>
                  <a:pt x="189034" y="88151"/>
                </a:cubicBezTo>
                <a:cubicBezTo>
                  <a:pt x="189034" y="51639"/>
                  <a:pt x="211235" y="20310"/>
                  <a:pt x="242873" y="6928"/>
                </a:cubicBezTo>
                <a:lnTo>
                  <a:pt x="277156" y="6"/>
                </a:lnTo>
                <a:lnTo>
                  <a:pt x="277156" y="142"/>
                </a:lnTo>
                <a:cubicBezTo>
                  <a:pt x="282062" y="142"/>
                  <a:pt x="286938" y="539"/>
                  <a:pt x="291758" y="1361"/>
                </a:cubicBezTo>
                <a:cubicBezTo>
                  <a:pt x="339789" y="9413"/>
                  <a:pt x="372169" y="54892"/>
                  <a:pt x="364088" y="102895"/>
                </a:cubicBezTo>
                <a:cubicBezTo>
                  <a:pt x="356036" y="150926"/>
                  <a:pt x="310557" y="183305"/>
                  <a:pt x="262554" y="175225"/>
                </a:cubicBezTo>
                <a:lnTo>
                  <a:pt x="277100" y="139953"/>
                </a:lnTo>
                <a:cubicBezTo>
                  <a:pt x="287534" y="139981"/>
                  <a:pt x="297713" y="136834"/>
                  <a:pt x="306332" y="130936"/>
                </a:cubicBezTo>
                <a:cubicBezTo>
                  <a:pt x="329865" y="114832"/>
                  <a:pt x="335905" y="82707"/>
                  <a:pt x="319800" y="59174"/>
                </a:cubicBezTo>
                <a:cubicBezTo>
                  <a:pt x="303695" y="35640"/>
                  <a:pt x="271571" y="29601"/>
                  <a:pt x="248037" y="45706"/>
                </a:cubicBezTo>
                <a:cubicBezTo>
                  <a:pt x="224504" y="61811"/>
                  <a:pt x="218465" y="93935"/>
                  <a:pt x="234569" y="117469"/>
                </a:cubicBezTo>
                <a:lnTo>
                  <a:pt x="182654" y="138564"/>
                </a:lnTo>
                <a:lnTo>
                  <a:pt x="130824" y="117213"/>
                </a:lnTo>
                <a:lnTo>
                  <a:pt x="139780" y="88250"/>
                </a:lnTo>
                <a:lnTo>
                  <a:pt x="130767" y="59032"/>
                </a:lnTo>
                <a:cubicBezTo>
                  <a:pt x="114663" y="35499"/>
                  <a:pt x="82538" y="29459"/>
                  <a:pt x="59005" y="45564"/>
                </a:cubicBezTo>
                <a:cubicBezTo>
                  <a:pt x="35471" y="61669"/>
                  <a:pt x="29432" y="93793"/>
                  <a:pt x="45537" y="117327"/>
                </a:cubicBezTo>
                <a:cubicBezTo>
                  <a:pt x="61642" y="140860"/>
                  <a:pt x="93766" y="146899"/>
                  <a:pt x="117299" y="130795"/>
                </a:cubicBezTo>
                <a:lnTo>
                  <a:pt x="138508" y="182682"/>
                </a:lnTo>
                <a:lnTo>
                  <a:pt x="117101" y="234512"/>
                </a:lnTo>
                <a:cubicBezTo>
                  <a:pt x="113585" y="232102"/>
                  <a:pt x="109786" y="230117"/>
                  <a:pt x="105760" y="228671"/>
                </a:cubicBezTo>
                <a:cubicBezTo>
                  <a:pt x="100117" y="226629"/>
                  <a:pt x="94163" y="225552"/>
                  <a:pt x="88180" y="225552"/>
                </a:cubicBezTo>
                <a:lnTo>
                  <a:pt x="88180" y="225551"/>
                </a:lnTo>
                <a:lnTo>
                  <a:pt x="58948" y="234568"/>
                </a:lnTo>
                <a:cubicBezTo>
                  <a:pt x="35415" y="250673"/>
                  <a:pt x="29376" y="282797"/>
                  <a:pt x="45480" y="306330"/>
                </a:cubicBezTo>
                <a:cubicBezTo>
                  <a:pt x="61585" y="329864"/>
                  <a:pt x="93710" y="335903"/>
                  <a:pt x="117243" y="319798"/>
                </a:cubicBezTo>
                <a:cubicBezTo>
                  <a:pt x="140776" y="303694"/>
                  <a:pt x="146816" y="271569"/>
                  <a:pt x="130711" y="248036"/>
                </a:cubicBezTo>
                <a:lnTo>
                  <a:pt x="182655" y="226799"/>
                </a:lnTo>
                <a:lnTo>
                  <a:pt x="234456" y="248149"/>
                </a:lnTo>
                <a:cubicBezTo>
                  <a:pt x="228672" y="256712"/>
                  <a:pt x="225553" y="266806"/>
                  <a:pt x="225525" y="277126"/>
                </a:cubicBezTo>
                <a:lnTo>
                  <a:pt x="182655" y="259462"/>
                </a:lnTo>
                <a:lnTo>
                  <a:pt x="175226" y="263602"/>
                </a:lnTo>
                <a:cubicBezTo>
                  <a:pt x="176672" y="272902"/>
                  <a:pt x="176615" y="282400"/>
                  <a:pt x="175056" y="291700"/>
                </a:cubicBezTo>
                <a:cubicBezTo>
                  <a:pt x="167032" y="339674"/>
                  <a:pt x="121609" y="372054"/>
                  <a:pt x="73635" y="364030"/>
                </a:cubicBezTo>
                <a:cubicBezTo>
                  <a:pt x="25661" y="356006"/>
                  <a:pt x="-6718" y="310583"/>
                  <a:pt x="1306" y="262609"/>
                </a:cubicBezTo>
                <a:cubicBezTo>
                  <a:pt x="7324" y="226629"/>
                  <a:pt x="34378" y="199420"/>
                  <a:pt x="67768" y="191450"/>
                </a:cubicBezTo>
                <a:lnTo>
                  <a:pt x="102704" y="190281"/>
                </a:lnTo>
                <a:lnTo>
                  <a:pt x="105845" y="182653"/>
                </a:lnTo>
                <a:lnTo>
                  <a:pt x="101705" y="175253"/>
                </a:lnTo>
                <a:cubicBezTo>
                  <a:pt x="97197" y="175962"/>
                  <a:pt x="92660" y="176302"/>
                  <a:pt x="88095" y="176302"/>
                </a:cubicBezTo>
                <a:cubicBezTo>
                  <a:pt x="39469" y="176274"/>
                  <a:pt x="29" y="136862"/>
                  <a:pt x="1" y="88208"/>
                </a:cubicBezTo>
                <a:cubicBezTo>
                  <a:pt x="-27" y="39525"/>
                  <a:pt x="39412" y="28"/>
                  <a:pt x="8809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0248EB-08DC-67F8-0BAA-D525554D2B7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1355660" y="6426199"/>
            <a:ext cx="379141" cy="146380"/>
          </a:xfrm>
        </p:spPr>
        <p:txBody>
          <a:bodyPr anchor="b" anchorCtr="0"/>
          <a:lstStyle>
            <a:lvl1pPr marL="0" indent="0" algn="r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fld id="{DB91F917-4553-0B4C-86D1-30F17B2222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F76897-6D2F-DBED-8117-1555508E0E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476411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 Statement Pale Navy">
    <p:bg>
      <p:bgPr>
        <a:solidFill>
          <a:srgbClr val="E1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E2AA750-F07B-144C-B416-DBC2747129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712936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E2AA750-F07B-144C-B416-DBC274712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8361CF-360D-4700-9A5B-1320F8B47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1800"/>
            <a:ext cx="8307388" cy="2146300"/>
          </a:xfrm>
        </p:spPr>
        <p:txBody>
          <a:bodyPr vert="horz"/>
          <a:lstStyle>
            <a:lvl1pPr>
              <a:defRPr sz="6600">
                <a:solidFill>
                  <a:srgbClr val="5009B5"/>
                </a:solidFill>
              </a:defRPr>
            </a:lvl1pPr>
          </a:lstStyle>
          <a:p>
            <a:r>
              <a:rPr lang="en-US" dirty="0"/>
              <a:t>Hero statement </a:t>
            </a:r>
            <a:br>
              <a:rPr lang="en-US" dirty="0"/>
            </a:br>
            <a:r>
              <a:rPr lang="en-US" dirty="0"/>
              <a:t>or divider title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71EC9A-3FCB-D640-AF36-C3E697D172BC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B06DF94-869D-D84E-B441-85669CD672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6102A0B-D3D0-0D22-F1A9-BF02607C16F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323201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 Statement Purple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E2AA750-F07B-144C-B416-DBC2747129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58415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E2AA750-F07B-144C-B416-DBC274712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8361CF-360D-4700-9A5B-1320F8B47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1800"/>
            <a:ext cx="8307388" cy="2146300"/>
          </a:xfrm>
        </p:spPr>
        <p:txBody>
          <a:bodyPr vert="horz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Hero statement </a:t>
            </a:r>
            <a:br>
              <a:rPr lang="en-US" dirty="0"/>
            </a:br>
            <a:r>
              <a:rPr lang="en-US" dirty="0"/>
              <a:t>or divider 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AE740-6CAB-F549-92C4-3E31CD5CDCAC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C9D7E0-B66C-364D-998B-7DC36AC05D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E07622-6E0E-97DF-828F-44117885DC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2404644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 Statement Linear Supergraphic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E2AA750-F07B-144C-B416-DBC2747129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149350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E2AA750-F07B-144C-B416-DBC274712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c 8">
            <a:extLst>
              <a:ext uri="{FF2B5EF4-FFF2-40B4-BE49-F238E27FC236}">
                <a16:creationId xmlns:a16="http://schemas.microsoft.com/office/drawing/2014/main" id="{3CC3D56B-1DDC-7B46-ACFF-189DADCC9727}"/>
              </a:ext>
            </a:extLst>
          </p:cNvPr>
          <p:cNvSpPr/>
          <p:nvPr/>
        </p:nvSpPr>
        <p:spPr>
          <a:xfrm rot="10800000">
            <a:off x="6817543" y="-7579128"/>
            <a:ext cx="11020827" cy="11020826"/>
          </a:xfrm>
          <a:prstGeom prst="arc">
            <a:avLst>
              <a:gd name="adj1" fmla="val 16200000"/>
              <a:gd name="adj2" fmla="val 20324932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964816C-5828-F543-8E86-D7C70C76ED78}"/>
              </a:ext>
            </a:extLst>
          </p:cNvPr>
          <p:cNvSpPr/>
          <p:nvPr/>
        </p:nvSpPr>
        <p:spPr>
          <a:xfrm rot="16200000">
            <a:off x="6817543" y="3441700"/>
            <a:ext cx="11020826" cy="11020827"/>
          </a:xfrm>
          <a:prstGeom prst="arc">
            <a:avLst>
              <a:gd name="adj1" fmla="val 17502107"/>
              <a:gd name="adj2" fmla="val 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32B99F5-3B29-CC40-B944-F50BA0B0F19A}"/>
              </a:ext>
            </a:extLst>
          </p:cNvPr>
          <p:cNvSpPr/>
          <p:nvPr/>
        </p:nvSpPr>
        <p:spPr>
          <a:xfrm rot="10800000" flipH="1">
            <a:off x="-5556492" y="-7579128"/>
            <a:ext cx="11020827" cy="11020826"/>
          </a:xfrm>
          <a:prstGeom prst="arc">
            <a:avLst>
              <a:gd name="adj1" fmla="val 16200000"/>
              <a:gd name="adj2" fmla="val 20316416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2063DF-792C-F94D-98E4-7344283EDFAE}"/>
              </a:ext>
            </a:extLst>
          </p:cNvPr>
          <p:cNvSpPr/>
          <p:nvPr/>
        </p:nvSpPr>
        <p:spPr>
          <a:xfrm rot="5400000" flipH="1">
            <a:off x="-5556492" y="3441700"/>
            <a:ext cx="11020826" cy="11020827"/>
          </a:xfrm>
          <a:prstGeom prst="arc">
            <a:avLst>
              <a:gd name="adj1" fmla="val 17492116"/>
              <a:gd name="adj2" fmla="val 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361CF-360D-4700-9A5B-1320F8B47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1800"/>
            <a:ext cx="8307388" cy="2146300"/>
          </a:xfrm>
        </p:spPr>
        <p:txBody>
          <a:bodyPr vert="horz"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Hero statement </a:t>
            </a:r>
            <a:br>
              <a:rPr lang="en-US" dirty="0"/>
            </a:br>
            <a:r>
              <a:rPr lang="en-US" dirty="0"/>
              <a:t>or divider 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AE740-6CAB-F549-92C4-3E31CD5CDCAC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2C9D7E0-B66C-364D-998B-7DC36AC05D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04F9-2ED8-86B9-082D-15C3EDFEB9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21335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 Linear Supergraphic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0814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c 6">
            <a:extLst>
              <a:ext uri="{FF2B5EF4-FFF2-40B4-BE49-F238E27FC236}">
                <a16:creationId xmlns:a16="http://schemas.microsoft.com/office/drawing/2014/main" id="{620EC642-4CC9-DC4D-BE90-46572834EF99}"/>
              </a:ext>
            </a:extLst>
          </p:cNvPr>
          <p:cNvSpPr/>
          <p:nvPr/>
        </p:nvSpPr>
        <p:spPr>
          <a:xfrm rot="10800000">
            <a:off x="7700406" y="-5517141"/>
            <a:ext cx="8983187" cy="8983187"/>
          </a:xfrm>
          <a:prstGeom prst="arc">
            <a:avLst>
              <a:gd name="adj1" fmla="val 16200000"/>
              <a:gd name="adj2" fmla="val 20840015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9F3445-6864-B14F-A29E-23391F292240}"/>
              </a:ext>
            </a:extLst>
          </p:cNvPr>
          <p:cNvCxnSpPr>
            <a:cxnSpLocks/>
          </p:cNvCxnSpPr>
          <p:nvPr/>
        </p:nvCxnSpPr>
        <p:spPr>
          <a:xfrm>
            <a:off x="0" y="3466047"/>
            <a:ext cx="12192000" cy="0"/>
          </a:xfrm>
          <a:prstGeom prst="line">
            <a:avLst/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0635C588-6C55-2E43-BC88-265490E0DB15}"/>
              </a:ext>
            </a:extLst>
          </p:cNvPr>
          <p:cNvSpPr/>
          <p:nvPr/>
        </p:nvSpPr>
        <p:spPr>
          <a:xfrm rot="16200000">
            <a:off x="7700406" y="3466048"/>
            <a:ext cx="8983187" cy="8983187"/>
          </a:xfrm>
          <a:prstGeom prst="arc">
            <a:avLst>
              <a:gd name="adj1" fmla="val 17017882"/>
              <a:gd name="adj2" fmla="val 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90B095-2D96-6E43-929A-E80EF47856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88" y="1503979"/>
            <a:ext cx="8349500" cy="1567689"/>
          </a:xfrm>
        </p:spPr>
        <p:txBody>
          <a:bodyPr vert="horz" anchor="b" anchorCtr="0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BE8C3BB-E299-1045-A7F2-6999E39196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088" y="4517136"/>
            <a:ext cx="5638800" cy="228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0FC71C6-D550-E544-AF63-6785F09DCC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088" y="4758997"/>
            <a:ext cx="5638800" cy="22453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i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1842525-1E1E-1269-F797-58F7F571EA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6969" y="578424"/>
            <a:ext cx="1785575" cy="3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16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DB34A6-9C97-D944-BC35-27B2143CB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85182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DB34A6-9C97-D944-BC35-27B2143CB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01D61D-0752-DE49-BDB6-75A071DE2E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069432"/>
            <a:ext cx="8307388" cy="27913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5009B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7AEB5F-5A12-4849-8321-7BDC78220BA5}"/>
              </a:ext>
            </a:extLst>
          </p:cNvPr>
          <p:cNvSpPr/>
          <p:nvPr/>
        </p:nvSpPr>
        <p:spPr>
          <a:xfrm>
            <a:off x="457200" y="1229951"/>
            <a:ext cx="713929" cy="542703"/>
          </a:xfrm>
          <a:custGeom>
            <a:avLst/>
            <a:gdLst>
              <a:gd name="connsiteX0" fmla="*/ 0 w 713929"/>
              <a:gd name="connsiteY0" fmla="*/ 405722 h 542703"/>
              <a:gd name="connsiteX1" fmla="*/ 44841 w 713929"/>
              <a:gd name="connsiteY1" fmla="*/ 276573 h 542703"/>
              <a:gd name="connsiteX2" fmla="*/ 205472 w 713929"/>
              <a:gd name="connsiteY2" fmla="*/ 0 h 542703"/>
              <a:gd name="connsiteX3" fmla="*/ 321414 w 713929"/>
              <a:gd name="connsiteY3" fmla="*/ 0 h 542703"/>
              <a:gd name="connsiteX4" fmla="*/ 187044 w 713929"/>
              <a:gd name="connsiteY4" fmla="*/ 281948 h 542703"/>
              <a:gd name="connsiteX5" fmla="*/ 279183 w 713929"/>
              <a:gd name="connsiteY5" fmla="*/ 405722 h 542703"/>
              <a:gd name="connsiteX6" fmla="*/ 139592 w 713929"/>
              <a:gd name="connsiteY6" fmla="*/ 542703 h 542703"/>
              <a:gd name="connsiteX7" fmla="*/ 0 w 713929"/>
              <a:gd name="connsiteY7" fmla="*/ 405722 h 542703"/>
              <a:gd name="connsiteX8" fmla="*/ 392515 w 713929"/>
              <a:gd name="connsiteY8" fmla="*/ 405722 h 542703"/>
              <a:gd name="connsiteX9" fmla="*/ 434592 w 713929"/>
              <a:gd name="connsiteY9" fmla="*/ 276573 h 542703"/>
              <a:gd name="connsiteX10" fmla="*/ 595376 w 713929"/>
              <a:gd name="connsiteY10" fmla="*/ 0 h 542703"/>
              <a:gd name="connsiteX11" fmla="*/ 713930 w 713929"/>
              <a:gd name="connsiteY11" fmla="*/ 0 h 542703"/>
              <a:gd name="connsiteX12" fmla="*/ 579559 w 713929"/>
              <a:gd name="connsiteY12" fmla="*/ 281948 h 542703"/>
              <a:gd name="connsiteX13" fmla="*/ 669088 w 713929"/>
              <a:gd name="connsiteY13" fmla="*/ 405722 h 542703"/>
              <a:gd name="connsiteX14" fmla="*/ 532107 w 713929"/>
              <a:gd name="connsiteY14" fmla="*/ 542703 h 542703"/>
              <a:gd name="connsiteX15" fmla="*/ 392515 w 713929"/>
              <a:gd name="connsiteY15" fmla="*/ 405722 h 5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3929" h="542703">
                <a:moveTo>
                  <a:pt x="0" y="405722"/>
                </a:moveTo>
                <a:cubicBezTo>
                  <a:pt x="0" y="368866"/>
                  <a:pt x="13207" y="324025"/>
                  <a:pt x="44841" y="276573"/>
                </a:cubicBezTo>
                <a:lnTo>
                  <a:pt x="205472" y="0"/>
                </a:lnTo>
                <a:lnTo>
                  <a:pt x="321414" y="0"/>
                </a:lnTo>
                <a:lnTo>
                  <a:pt x="187044" y="281948"/>
                </a:lnTo>
                <a:cubicBezTo>
                  <a:pt x="239717" y="302986"/>
                  <a:pt x="279183" y="347828"/>
                  <a:pt x="279183" y="405722"/>
                </a:cubicBezTo>
                <a:cubicBezTo>
                  <a:pt x="279183" y="482044"/>
                  <a:pt x="218525" y="542703"/>
                  <a:pt x="139592" y="542703"/>
                </a:cubicBezTo>
                <a:cubicBezTo>
                  <a:pt x="60659" y="542703"/>
                  <a:pt x="0" y="482044"/>
                  <a:pt x="0" y="405722"/>
                </a:cubicBezTo>
                <a:close/>
                <a:moveTo>
                  <a:pt x="392515" y="405722"/>
                </a:moveTo>
                <a:cubicBezTo>
                  <a:pt x="392515" y="368866"/>
                  <a:pt x="405722" y="324025"/>
                  <a:pt x="434592" y="276573"/>
                </a:cubicBezTo>
                <a:lnTo>
                  <a:pt x="595376" y="0"/>
                </a:lnTo>
                <a:lnTo>
                  <a:pt x="713930" y="0"/>
                </a:lnTo>
                <a:lnTo>
                  <a:pt x="579559" y="281948"/>
                </a:lnTo>
                <a:cubicBezTo>
                  <a:pt x="632232" y="302986"/>
                  <a:pt x="669088" y="347828"/>
                  <a:pt x="669088" y="405722"/>
                </a:cubicBezTo>
                <a:cubicBezTo>
                  <a:pt x="669088" y="482044"/>
                  <a:pt x="611194" y="542703"/>
                  <a:pt x="532107" y="542703"/>
                </a:cubicBezTo>
                <a:cubicBezTo>
                  <a:pt x="453020" y="542703"/>
                  <a:pt x="392515" y="482044"/>
                  <a:pt x="392515" y="405722"/>
                </a:cubicBezTo>
                <a:close/>
              </a:path>
            </a:pathLst>
          </a:custGeom>
          <a:solidFill>
            <a:schemeClr val="accent2"/>
          </a:solidFill>
          <a:ln w="15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4C480B-E55D-BC28-1B06-73081F2228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474831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 Purple">
    <p:bg>
      <p:bgPr>
        <a:solidFill>
          <a:srgbClr val="2B1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DB34A6-9C97-D944-BC35-27B2143CB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38677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DB34A6-9C97-D944-BC35-27B2143CB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01D61D-0752-DE49-BDB6-75A071DE2E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069432"/>
            <a:ext cx="8307388" cy="27913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E62C7-B07C-3340-AA0C-134CBE664315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D20399E-76CF-2149-B65E-025FF7F7B6B3}"/>
              </a:ext>
            </a:extLst>
          </p:cNvPr>
          <p:cNvSpPr/>
          <p:nvPr/>
        </p:nvSpPr>
        <p:spPr>
          <a:xfrm>
            <a:off x="457200" y="1229951"/>
            <a:ext cx="713929" cy="542703"/>
          </a:xfrm>
          <a:custGeom>
            <a:avLst/>
            <a:gdLst>
              <a:gd name="connsiteX0" fmla="*/ 0 w 713929"/>
              <a:gd name="connsiteY0" fmla="*/ 405722 h 542703"/>
              <a:gd name="connsiteX1" fmla="*/ 44841 w 713929"/>
              <a:gd name="connsiteY1" fmla="*/ 276573 h 542703"/>
              <a:gd name="connsiteX2" fmla="*/ 205472 w 713929"/>
              <a:gd name="connsiteY2" fmla="*/ 0 h 542703"/>
              <a:gd name="connsiteX3" fmla="*/ 321414 w 713929"/>
              <a:gd name="connsiteY3" fmla="*/ 0 h 542703"/>
              <a:gd name="connsiteX4" fmla="*/ 187044 w 713929"/>
              <a:gd name="connsiteY4" fmla="*/ 281948 h 542703"/>
              <a:gd name="connsiteX5" fmla="*/ 279183 w 713929"/>
              <a:gd name="connsiteY5" fmla="*/ 405722 h 542703"/>
              <a:gd name="connsiteX6" fmla="*/ 139592 w 713929"/>
              <a:gd name="connsiteY6" fmla="*/ 542703 h 542703"/>
              <a:gd name="connsiteX7" fmla="*/ 0 w 713929"/>
              <a:gd name="connsiteY7" fmla="*/ 405722 h 542703"/>
              <a:gd name="connsiteX8" fmla="*/ 392515 w 713929"/>
              <a:gd name="connsiteY8" fmla="*/ 405722 h 542703"/>
              <a:gd name="connsiteX9" fmla="*/ 434592 w 713929"/>
              <a:gd name="connsiteY9" fmla="*/ 276573 h 542703"/>
              <a:gd name="connsiteX10" fmla="*/ 595376 w 713929"/>
              <a:gd name="connsiteY10" fmla="*/ 0 h 542703"/>
              <a:gd name="connsiteX11" fmla="*/ 713930 w 713929"/>
              <a:gd name="connsiteY11" fmla="*/ 0 h 542703"/>
              <a:gd name="connsiteX12" fmla="*/ 579559 w 713929"/>
              <a:gd name="connsiteY12" fmla="*/ 281948 h 542703"/>
              <a:gd name="connsiteX13" fmla="*/ 669088 w 713929"/>
              <a:gd name="connsiteY13" fmla="*/ 405722 h 542703"/>
              <a:gd name="connsiteX14" fmla="*/ 532107 w 713929"/>
              <a:gd name="connsiteY14" fmla="*/ 542703 h 542703"/>
              <a:gd name="connsiteX15" fmla="*/ 392515 w 713929"/>
              <a:gd name="connsiteY15" fmla="*/ 405722 h 5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3929" h="542703">
                <a:moveTo>
                  <a:pt x="0" y="405722"/>
                </a:moveTo>
                <a:cubicBezTo>
                  <a:pt x="0" y="368866"/>
                  <a:pt x="13207" y="324025"/>
                  <a:pt x="44841" y="276573"/>
                </a:cubicBezTo>
                <a:lnTo>
                  <a:pt x="205472" y="0"/>
                </a:lnTo>
                <a:lnTo>
                  <a:pt x="321414" y="0"/>
                </a:lnTo>
                <a:lnTo>
                  <a:pt x="187044" y="281948"/>
                </a:lnTo>
                <a:cubicBezTo>
                  <a:pt x="239717" y="302986"/>
                  <a:pt x="279183" y="347828"/>
                  <a:pt x="279183" y="405722"/>
                </a:cubicBezTo>
                <a:cubicBezTo>
                  <a:pt x="279183" y="482044"/>
                  <a:pt x="218525" y="542703"/>
                  <a:pt x="139592" y="542703"/>
                </a:cubicBezTo>
                <a:cubicBezTo>
                  <a:pt x="60659" y="542703"/>
                  <a:pt x="0" y="482044"/>
                  <a:pt x="0" y="405722"/>
                </a:cubicBezTo>
                <a:close/>
                <a:moveTo>
                  <a:pt x="392515" y="405722"/>
                </a:moveTo>
                <a:cubicBezTo>
                  <a:pt x="392515" y="368866"/>
                  <a:pt x="405722" y="324025"/>
                  <a:pt x="434592" y="276573"/>
                </a:cubicBezTo>
                <a:lnTo>
                  <a:pt x="595376" y="0"/>
                </a:lnTo>
                <a:lnTo>
                  <a:pt x="713930" y="0"/>
                </a:lnTo>
                <a:lnTo>
                  <a:pt x="579559" y="281948"/>
                </a:lnTo>
                <a:cubicBezTo>
                  <a:pt x="632232" y="302986"/>
                  <a:pt x="669088" y="347828"/>
                  <a:pt x="669088" y="405722"/>
                </a:cubicBezTo>
                <a:cubicBezTo>
                  <a:pt x="669088" y="482044"/>
                  <a:pt x="611194" y="542703"/>
                  <a:pt x="532107" y="542703"/>
                </a:cubicBezTo>
                <a:cubicBezTo>
                  <a:pt x="453020" y="542703"/>
                  <a:pt x="392515" y="482044"/>
                  <a:pt x="392515" y="405722"/>
                </a:cubicBezTo>
                <a:close/>
              </a:path>
            </a:pathLst>
          </a:custGeom>
          <a:solidFill>
            <a:srgbClr val="794CFF"/>
          </a:solidFill>
          <a:ln w="15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B1E988-E9EB-CD4B-BB13-EB7636E3D8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9F520-97A4-C190-BCDE-2EB2522993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4221318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urple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DB34A6-9C97-D944-BC35-27B2143CB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38677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DB34A6-9C97-D944-BC35-27B2143CB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01D61D-0752-DE49-BDB6-75A071DE2E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069432"/>
            <a:ext cx="8307388" cy="27913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E62C7-B07C-3340-AA0C-134CBE664315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D20399E-76CF-2149-B65E-025FF7F7B6B3}"/>
              </a:ext>
            </a:extLst>
          </p:cNvPr>
          <p:cNvSpPr/>
          <p:nvPr/>
        </p:nvSpPr>
        <p:spPr>
          <a:xfrm>
            <a:off x="457200" y="1229951"/>
            <a:ext cx="713929" cy="542703"/>
          </a:xfrm>
          <a:custGeom>
            <a:avLst/>
            <a:gdLst>
              <a:gd name="connsiteX0" fmla="*/ 0 w 713929"/>
              <a:gd name="connsiteY0" fmla="*/ 405722 h 542703"/>
              <a:gd name="connsiteX1" fmla="*/ 44841 w 713929"/>
              <a:gd name="connsiteY1" fmla="*/ 276573 h 542703"/>
              <a:gd name="connsiteX2" fmla="*/ 205472 w 713929"/>
              <a:gd name="connsiteY2" fmla="*/ 0 h 542703"/>
              <a:gd name="connsiteX3" fmla="*/ 321414 w 713929"/>
              <a:gd name="connsiteY3" fmla="*/ 0 h 542703"/>
              <a:gd name="connsiteX4" fmla="*/ 187044 w 713929"/>
              <a:gd name="connsiteY4" fmla="*/ 281948 h 542703"/>
              <a:gd name="connsiteX5" fmla="*/ 279183 w 713929"/>
              <a:gd name="connsiteY5" fmla="*/ 405722 h 542703"/>
              <a:gd name="connsiteX6" fmla="*/ 139592 w 713929"/>
              <a:gd name="connsiteY6" fmla="*/ 542703 h 542703"/>
              <a:gd name="connsiteX7" fmla="*/ 0 w 713929"/>
              <a:gd name="connsiteY7" fmla="*/ 405722 h 542703"/>
              <a:gd name="connsiteX8" fmla="*/ 392515 w 713929"/>
              <a:gd name="connsiteY8" fmla="*/ 405722 h 542703"/>
              <a:gd name="connsiteX9" fmla="*/ 434592 w 713929"/>
              <a:gd name="connsiteY9" fmla="*/ 276573 h 542703"/>
              <a:gd name="connsiteX10" fmla="*/ 595376 w 713929"/>
              <a:gd name="connsiteY10" fmla="*/ 0 h 542703"/>
              <a:gd name="connsiteX11" fmla="*/ 713930 w 713929"/>
              <a:gd name="connsiteY11" fmla="*/ 0 h 542703"/>
              <a:gd name="connsiteX12" fmla="*/ 579559 w 713929"/>
              <a:gd name="connsiteY12" fmla="*/ 281948 h 542703"/>
              <a:gd name="connsiteX13" fmla="*/ 669088 w 713929"/>
              <a:gd name="connsiteY13" fmla="*/ 405722 h 542703"/>
              <a:gd name="connsiteX14" fmla="*/ 532107 w 713929"/>
              <a:gd name="connsiteY14" fmla="*/ 542703 h 542703"/>
              <a:gd name="connsiteX15" fmla="*/ 392515 w 713929"/>
              <a:gd name="connsiteY15" fmla="*/ 405722 h 5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3929" h="542703">
                <a:moveTo>
                  <a:pt x="0" y="405722"/>
                </a:moveTo>
                <a:cubicBezTo>
                  <a:pt x="0" y="368866"/>
                  <a:pt x="13207" y="324025"/>
                  <a:pt x="44841" y="276573"/>
                </a:cubicBezTo>
                <a:lnTo>
                  <a:pt x="205472" y="0"/>
                </a:lnTo>
                <a:lnTo>
                  <a:pt x="321414" y="0"/>
                </a:lnTo>
                <a:lnTo>
                  <a:pt x="187044" y="281948"/>
                </a:lnTo>
                <a:cubicBezTo>
                  <a:pt x="239717" y="302986"/>
                  <a:pt x="279183" y="347828"/>
                  <a:pt x="279183" y="405722"/>
                </a:cubicBezTo>
                <a:cubicBezTo>
                  <a:pt x="279183" y="482044"/>
                  <a:pt x="218525" y="542703"/>
                  <a:pt x="139592" y="542703"/>
                </a:cubicBezTo>
                <a:cubicBezTo>
                  <a:pt x="60659" y="542703"/>
                  <a:pt x="0" y="482044"/>
                  <a:pt x="0" y="405722"/>
                </a:cubicBezTo>
                <a:close/>
                <a:moveTo>
                  <a:pt x="392515" y="405722"/>
                </a:moveTo>
                <a:cubicBezTo>
                  <a:pt x="392515" y="368866"/>
                  <a:pt x="405722" y="324025"/>
                  <a:pt x="434592" y="276573"/>
                </a:cubicBezTo>
                <a:lnTo>
                  <a:pt x="595376" y="0"/>
                </a:lnTo>
                <a:lnTo>
                  <a:pt x="713930" y="0"/>
                </a:lnTo>
                <a:lnTo>
                  <a:pt x="579559" y="281948"/>
                </a:lnTo>
                <a:cubicBezTo>
                  <a:pt x="632232" y="302986"/>
                  <a:pt x="669088" y="347828"/>
                  <a:pt x="669088" y="405722"/>
                </a:cubicBezTo>
                <a:cubicBezTo>
                  <a:pt x="669088" y="482044"/>
                  <a:pt x="611194" y="542703"/>
                  <a:pt x="532107" y="542703"/>
                </a:cubicBezTo>
                <a:cubicBezTo>
                  <a:pt x="453020" y="542703"/>
                  <a:pt x="392515" y="482044"/>
                  <a:pt x="392515" y="405722"/>
                </a:cubicBezTo>
                <a:close/>
              </a:path>
            </a:pathLst>
          </a:custGeom>
          <a:solidFill>
            <a:schemeClr val="bg1"/>
          </a:solidFill>
          <a:ln w="15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275E4F-1DD8-BD4C-839F-E0B290CCE1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BF607-25AB-5177-B2A8-3903B13131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112225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BD2943-DB3A-6F45-8E73-6B1C54FB6CB8}"/>
              </a:ext>
            </a:extLst>
          </p:cNvPr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6710D8F-0C63-AC41-AED8-7250F0DC1B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72913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6710D8F-0C63-AC41-AED8-7250F0DC1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793E11-CA7F-4409-AF5F-4334AE72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28C7D-8653-A64D-9D01-E67E0D43199F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13FCD8-11F4-9046-9E35-10C205A4D8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94048"/>
            <a:ext cx="11292840" cy="431305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695D-8F81-A9BC-44D9-A21CED1E77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20548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E4D345-2197-6D4C-8F0D-3BC6B2AB1F25}"/>
              </a:ext>
            </a:extLst>
          </p:cNvPr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635323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237868D-9B84-AE4F-B833-8E8C7F585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14C1B55-FB49-1B45-80DF-F67865047AC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199" y="1691640"/>
            <a:ext cx="5529263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E53746-D2D1-A542-9C3B-72127945888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15063" y="1691640"/>
            <a:ext cx="5529263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A2D4333-C6B2-54CF-FA39-9CCAACF1E7E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93105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B14E8-876B-374C-8CD3-A164EDD6BA34}"/>
              </a:ext>
            </a:extLst>
          </p:cNvPr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924888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81CAC1E-A9D0-C348-9CA5-ACB7F2A85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1C43114-B0E1-2846-9078-B6D57EAF706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691640"/>
            <a:ext cx="3609976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021BE228-66AE-6843-8E02-F38AB26540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5273" y="1691640"/>
            <a:ext cx="3609976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9AB33A90-9E8D-1947-98FD-768EFEB80DE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33346" y="1691640"/>
            <a:ext cx="3598406" cy="431546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E623D2A-F7B9-162B-CECD-6652ECB5E70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793117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CB2052-3245-174F-AC3A-24DE254967CC}"/>
              </a:ext>
            </a:extLst>
          </p:cNvPr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E1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5B0DF66-7FB8-254D-86AC-C0A1063CF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02702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5B0DF66-7FB8-254D-86AC-C0A1063C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E4186CE-9B9E-5841-BFD2-4B0A423A8D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EE01E8D-84E1-AD12-A782-E87DA9984AC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5443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A5DD05-C4B6-9843-A62D-C443760176F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48289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93CE002-5F00-5D51-39E4-CDE4D7B5FA5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21135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45A1531-CBA7-6DF4-28FE-E74AA1D6319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093980" y="1691641"/>
            <a:ext cx="2640820" cy="4315460"/>
          </a:xfrm>
        </p:spPr>
        <p:txBody>
          <a:bodyPr/>
          <a:lstStyle>
            <a:lvl1pPr>
              <a:spcBef>
                <a:spcPts val="1600"/>
              </a:spcBef>
              <a:defRPr sz="1600"/>
            </a:lvl1pPr>
            <a:lvl2pPr>
              <a:spcBef>
                <a:spcPts val="1600"/>
              </a:spcBef>
              <a:defRPr sz="1600"/>
            </a:lvl2pPr>
            <a:lvl3pPr>
              <a:spcBef>
                <a:spcPts val="1600"/>
              </a:spcBef>
              <a:defRPr sz="1600"/>
            </a:lvl3pPr>
            <a:lvl4pPr>
              <a:spcBef>
                <a:spcPts val="1600"/>
              </a:spcBef>
              <a:defRPr sz="1600"/>
            </a:lvl4pPr>
            <a:lvl5pPr>
              <a:spcBef>
                <a:spcPts val="16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EA52B61-E8B2-03BD-F847-AABEB61A00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881955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62E-226D-824B-B8DB-2C89D7A65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593D0-EE65-A94C-979B-4EB5160A52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4F42A18-507B-2A47-B6EA-97335445F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550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36F8D8-9E9A-7C43-880A-D35701E326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6137" y="1727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ADE556B-B119-6F48-A31A-9BF6AEDC91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9118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BE864A2-9804-E543-A5CE-8D60A0A295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9118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419F68C-84F4-CA45-BF35-6C80E7E913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61705" y="1727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CB1C99-74B5-174F-98C0-171233B660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8035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24E4549-6E6F-7745-AB1B-8EDC747F88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8035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9D27A29-F9E8-6346-A5EF-5DA6EA07F1C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90622" y="1727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BB509A-6317-3047-B130-69533D44DA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928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7C8E29D-1DF4-E64B-B1A0-057FB56DD8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6928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0BD9928C-5B7E-4748-9D80-5DE690EE3B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99515" y="1727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E3CBF30-81DD-0A43-8A15-60197C866C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9170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99B807F-816B-6C48-B219-89F944F4EB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9170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8A8BF656-1C8C-6649-A301-D3C1DB5EA1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521757" y="1727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E97B3CF-F3AF-0847-973F-35EB62E0DB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54738" y="2762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00D23D-524D-D842-BDC0-1528A56D18D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54738" y="3012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8ACF24C7-C577-1740-83D4-188B3F6A4CC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437325" y="1727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97CDEC1-E73D-F846-83AB-C6232AFCC7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3550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A0FC742-28EF-1F4F-98A3-67EDF60D95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3550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AC2C9A8D-A59D-3545-BBA0-D20E682673F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46137" y="3870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A06A56F-E43A-8E47-894E-4A4CED5190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9118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273EA5D-FA5D-204D-B343-A30D7C321D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9118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20AB5A6-040E-7444-A303-397B423E04B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761705" y="3870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11F3BD3-8995-1046-8A62-EA88A88290B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08035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9600E0F-D874-F846-849D-FD682311E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08035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C76A1F97-0A75-BD4D-BA6D-656B14A955D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90622" y="3870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D916EA2-8B5B-7749-9833-BD3AAEB0BA6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16928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B761728-8BB5-7C4B-A669-4B3DA236D6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16928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468D7D8C-1D74-7749-ACAE-DD956F429E0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599515" y="3870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115002D-A2C1-3D47-8436-81012F937E8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39170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2CA7F72-BC77-AB40-96F2-E54F449FEBA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9170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C2C35CCF-59F6-C041-BA4A-796054E77C0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521757" y="3870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EE03E675-6CAE-E140-A3D4-6495DA757EA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54738" y="4905160"/>
            <a:ext cx="1679575" cy="250626"/>
          </a:xfrm>
        </p:spPr>
        <p:txBody>
          <a:bodyPr/>
          <a:lstStyle>
            <a:lvl1pPr algn="ctr">
              <a:defRPr sz="1200"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8B051DED-7DBA-954E-84D8-696F32F899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54738" y="5155786"/>
            <a:ext cx="1679575" cy="428914"/>
          </a:xfrm>
        </p:spPr>
        <p:txBody>
          <a:bodyPr/>
          <a:lstStyle>
            <a:lvl1pPr algn="ctr"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CFF36F95-2DB5-7F47-A3F3-20BF39ADC5A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0437325" y="38702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38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DB34A6-9C97-D944-BC35-27B2143CB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85182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DB34A6-9C97-D944-BC35-27B2143CB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01D61D-0752-DE49-BDB6-75A071DE2E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069432"/>
            <a:ext cx="8307388" cy="27913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8000">
                <a:solidFill>
                  <a:srgbClr val="5009B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74931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Purple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DB34A6-9C97-D944-BC35-27B2143CB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38677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DB34A6-9C97-D944-BC35-27B2143CB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01D61D-0752-DE49-BDB6-75A071DE2E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069432"/>
            <a:ext cx="8307388" cy="279132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275E4F-1DD8-BD4C-839F-E0B290CCE1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A824AD-9AF3-884E-A622-DF0B54F24716}"/>
              </a:ext>
            </a:extLst>
          </p:cNvPr>
          <p:cNvSpPr txBox="1"/>
          <p:nvPr userDrawn="1"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2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Purple Linear Supergraphic">
    <p:bg>
      <p:bgPr>
        <a:solidFill>
          <a:srgbClr val="500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0814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c 6">
            <a:extLst>
              <a:ext uri="{FF2B5EF4-FFF2-40B4-BE49-F238E27FC236}">
                <a16:creationId xmlns:a16="http://schemas.microsoft.com/office/drawing/2014/main" id="{620EC642-4CC9-DC4D-BE90-46572834EF99}"/>
              </a:ext>
            </a:extLst>
          </p:cNvPr>
          <p:cNvSpPr/>
          <p:nvPr/>
        </p:nvSpPr>
        <p:spPr>
          <a:xfrm rot="10800000">
            <a:off x="7700406" y="-5517141"/>
            <a:ext cx="8983187" cy="8983187"/>
          </a:xfrm>
          <a:prstGeom prst="arc">
            <a:avLst>
              <a:gd name="adj1" fmla="val 16200000"/>
              <a:gd name="adj2" fmla="val 20840015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9F3445-6864-B14F-A29E-23391F292240}"/>
              </a:ext>
            </a:extLst>
          </p:cNvPr>
          <p:cNvCxnSpPr>
            <a:cxnSpLocks/>
          </p:cNvCxnSpPr>
          <p:nvPr/>
        </p:nvCxnSpPr>
        <p:spPr>
          <a:xfrm>
            <a:off x="0" y="3466047"/>
            <a:ext cx="12192000" cy="0"/>
          </a:xfrm>
          <a:prstGeom prst="line">
            <a:avLst/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0635C588-6C55-2E43-BC88-265490E0DB15}"/>
              </a:ext>
            </a:extLst>
          </p:cNvPr>
          <p:cNvSpPr/>
          <p:nvPr/>
        </p:nvSpPr>
        <p:spPr>
          <a:xfrm rot="16200000">
            <a:off x="7700406" y="3466048"/>
            <a:ext cx="8983187" cy="8983187"/>
          </a:xfrm>
          <a:prstGeom prst="arc">
            <a:avLst>
              <a:gd name="adj1" fmla="val 17017882"/>
              <a:gd name="adj2" fmla="val 0"/>
            </a:avLst>
          </a:prstGeom>
          <a:noFill/>
          <a:ln w="19050">
            <a:gradFill flip="none" rotWithShape="1">
              <a:gsLst>
                <a:gs pos="50000">
                  <a:srgbClr val="794CFF"/>
                </a:gs>
                <a:gs pos="100000">
                  <a:srgbClr val="00BBBA"/>
                </a:gs>
                <a:gs pos="0">
                  <a:srgbClr val="44B8F3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8087043-B1C0-F448-917B-5850AF5626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088" y="578424"/>
            <a:ext cx="1785575" cy="3843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89C51D4-69ED-7B4E-A17D-1AE8A998B9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8" y="3759716"/>
            <a:ext cx="9366251" cy="622714"/>
          </a:xfrm>
        </p:spPr>
        <p:txBody>
          <a:bodyPr vert="horz" anchor="t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02C2242-2804-EE44-ADAF-48FD023883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8" y="5382895"/>
            <a:ext cx="5650832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B2F6DB0-6DE3-A540-B328-7DCA1A7E7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611495"/>
            <a:ext cx="5638800" cy="224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Elevance Sans" pitchFamily="2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7157042-8210-A28A-FF88-F7A53B439E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3341" y="578424"/>
            <a:ext cx="1785575" cy="3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3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291589-CD70-D544-A42B-7CBFCA4D12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53105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291589-CD70-D544-A42B-7CBFCA4D1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46B48EC6-05B8-2A40-BD24-08137FEB8B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8626" y="3162659"/>
            <a:ext cx="2474748" cy="5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31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5CFD-E299-425A-9A13-7C9473FA66D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EEE8-0F65-4444-869C-6A922747A1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6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015852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5EBB8B-1207-DF46-B0BB-2ECF56904B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94C2A4-538B-4E49-80F8-EE4DD8A38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6858000"/>
          </a:xfrm>
          <a:gradFill>
            <a:gsLst>
              <a:gs pos="0">
                <a:srgbClr val="000000">
                  <a:alpha val="34000"/>
                </a:srgbClr>
              </a:gs>
              <a:gs pos="71000">
                <a:srgbClr val="000000">
                  <a:alpha val="0"/>
                </a:srgbClr>
              </a:gs>
            </a:gsLst>
            <a:lin ang="0" scaled="0"/>
          </a:gra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  <a:lvl2pPr>
              <a:defRPr>
                <a:solidFill>
                  <a:schemeClr val="bg1">
                    <a:alpha val="0"/>
                  </a:schemeClr>
                </a:solidFill>
              </a:defRPr>
            </a:lvl2pPr>
            <a:lvl3pPr>
              <a:defRPr>
                <a:solidFill>
                  <a:schemeClr val="bg1">
                    <a:alpha val="0"/>
                  </a:schemeClr>
                </a:solidFill>
              </a:defRPr>
            </a:lvl3pPr>
            <a:lvl4pPr>
              <a:defRPr>
                <a:solidFill>
                  <a:schemeClr val="bg1">
                    <a:alpha val="0"/>
                  </a:schemeClr>
                </a:solidFill>
              </a:defRPr>
            </a:lvl4pPr>
            <a:lvl5pPr>
              <a:defRPr>
                <a:solidFill>
                  <a:schemeClr val="bg1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9BAEB-A94F-439F-B9CE-0030334E1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307" y="4517136"/>
            <a:ext cx="5650832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88294A5-A4D0-A14B-A725-86332813F1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07" y="4758997"/>
            <a:ext cx="5638800" cy="224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Elevance Sans" pitchFamily="2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EDBC19-C442-234E-A082-5522435460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0307" y="2587226"/>
            <a:ext cx="8354282" cy="1572610"/>
          </a:xfrm>
        </p:spPr>
        <p:txBody>
          <a:bodyPr vert="horz" anchor="b" anchorCtr="0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2CDF93-DAF8-4DC2-6B85-64C5B49A0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00228" y="578183"/>
            <a:ext cx="1778688" cy="383935"/>
          </a:xfrm>
          <a:custGeom>
            <a:avLst/>
            <a:gdLst>
              <a:gd name="connsiteX0" fmla="*/ 1758931 w 1778688"/>
              <a:gd name="connsiteY0" fmla="*/ 270064 h 383935"/>
              <a:gd name="connsiteX1" fmla="*/ 1765112 w 1778688"/>
              <a:gd name="connsiteY1" fmla="*/ 270064 h 383935"/>
              <a:gd name="connsiteX2" fmla="*/ 1768824 w 1778688"/>
              <a:gd name="connsiteY2" fmla="*/ 284017 h 383935"/>
              <a:gd name="connsiteX3" fmla="*/ 1772493 w 1778688"/>
              <a:gd name="connsiteY3" fmla="*/ 270064 h 383935"/>
              <a:gd name="connsiteX4" fmla="*/ 1778688 w 1778688"/>
              <a:gd name="connsiteY4" fmla="*/ 270064 h 383935"/>
              <a:gd name="connsiteX5" fmla="*/ 1778688 w 1778688"/>
              <a:gd name="connsiteY5" fmla="*/ 290519 h 383935"/>
              <a:gd name="connsiteX6" fmla="*/ 1774851 w 1778688"/>
              <a:gd name="connsiteY6" fmla="*/ 290519 h 383935"/>
              <a:gd name="connsiteX7" fmla="*/ 1774851 w 1778688"/>
              <a:gd name="connsiteY7" fmla="*/ 274418 h 383935"/>
              <a:gd name="connsiteX8" fmla="*/ 1770791 w 1778688"/>
              <a:gd name="connsiteY8" fmla="*/ 290519 h 383935"/>
              <a:gd name="connsiteX9" fmla="*/ 1766815 w 1778688"/>
              <a:gd name="connsiteY9" fmla="*/ 290519 h 383935"/>
              <a:gd name="connsiteX10" fmla="*/ 1762768 w 1778688"/>
              <a:gd name="connsiteY10" fmla="*/ 274418 h 383935"/>
              <a:gd name="connsiteX11" fmla="*/ 1762768 w 1778688"/>
              <a:gd name="connsiteY11" fmla="*/ 290519 h 383935"/>
              <a:gd name="connsiteX12" fmla="*/ 1758931 w 1778688"/>
              <a:gd name="connsiteY12" fmla="*/ 290519 h 383935"/>
              <a:gd name="connsiteX13" fmla="*/ 1747095 w 1778688"/>
              <a:gd name="connsiteY13" fmla="*/ 269716 h 383935"/>
              <a:gd name="connsiteX14" fmla="*/ 1752892 w 1778688"/>
              <a:gd name="connsiteY14" fmla="*/ 271404 h 383935"/>
              <a:gd name="connsiteX15" fmla="*/ 1754936 w 1778688"/>
              <a:gd name="connsiteY15" fmla="*/ 275911 h 383935"/>
              <a:gd name="connsiteX16" fmla="*/ 1750806 w 1778688"/>
              <a:gd name="connsiteY16" fmla="*/ 276092 h 383935"/>
              <a:gd name="connsiteX17" fmla="*/ 1749669 w 1778688"/>
              <a:gd name="connsiteY17" fmla="*/ 273825 h 383935"/>
              <a:gd name="connsiteX18" fmla="*/ 1747053 w 1778688"/>
              <a:gd name="connsiteY18" fmla="*/ 273134 h 383935"/>
              <a:gd name="connsiteX19" fmla="*/ 1744234 w 1778688"/>
              <a:gd name="connsiteY19" fmla="*/ 273874 h 383935"/>
              <a:gd name="connsiteX20" fmla="*/ 1743579 w 1778688"/>
              <a:gd name="connsiteY20" fmla="*/ 275143 h 383935"/>
              <a:gd name="connsiteX21" fmla="*/ 1744193 w 1778688"/>
              <a:gd name="connsiteY21" fmla="*/ 276385 h 383935"/>
              <a:gd name="connsiteX22" fmla="*/ 1747988 w 1778688"/>
              <a:gd name="connsiteY22" fmla="*/ 277752 h 383935"/>
              <a:gd name="connsiteX23" fmla="*/ 1752446 w 1778688"/>
              <a:gd name="connsiteY23" fmla="*/ 279224 h 383935"/>
              <a:gd name="connsiteX24" fmla="*/ 1754706 w 1778688"/>
              <a:gd name="connsiteY24" fmla="*/ 281303 h 383935"/>
              <a:gd name="connsiteX25" fmla="*/ 1755522 w 1778688"/>
              <a:gd name="connsiteY25" fmla="*/ 284561 h 383935"/>
              <a:gd name="connsiteX26" fmla="*/ 1754545 w 1778688"/>
              <a:gd name="connsiteY26" fmla="*/ 287854 h 383935"/>
              <a:gd name="connsiteX27" fmla="*/ 1751783 w 1778688"/>
              <a:gd name="connsiteY27" fmla="*/ 290135 h 383935"/>
              <a:gd name="connsiteX28" fmla="*/ 1747332 w 1778688"/>
              <a:gd name="connsiteY28" fmla="*/ 290882 h 383935"/>
              <a:gd name="connsiteX29" fmla="*/ 1741374 w 1778688"/>
              <a:gd name="connsiteY29" fmla="*/ 289089 h 383935"/>
              <a:gd name="connsiteX30" fmla="*/ 1738891 w 1778688"/>
              <a:gd name="connsiteY30" fmla="*/ 283864 h 383935"/>
              <a:gd name="connsiteX31" fmla="*/ 1742909 w 1778688"/>
              <a:gd name="connsiteY31" fmla="*/ 283473 h 383935"/>
              <a:gd name="connsiteX32" fmla="*/ 1744381 w 1778688"/>
              <a:gd name="connsiteY32" fmla="*/ 286445 h 383935"/>
              <a:gd name="connsiteX33" fmla="*/ 1747374 w 1778688"/>
              <a:gd name="connsiteY33" fmla="*/ 287394 h 383935"/>
              <a:gd name="connsiteX34" fmla="*/ 1750381 w 1778688"/>
              <a:gd name="connsiteY34" fmla="*/ 286550 h 383935"/>
              <a:gd name="connsiteX35" fmla="*/ 1751392 w 1778688"/>
              <a:gd name="connsiteY35" fmla="*/ 284575 h 383935"/>
              <a:gd name="connsiteX36" fmla="*/ 1750967 w 1778688"/>
              <a:gd name="connsiteY36" fmla="*/ 283340 h 383935"/>
              <a:gd name="connsiteX37" fmla="*/ 1749481 w 1778688"/>
              <a:gd name="connsiteY37" fmla="*/ 282454 h 383935"/>
              <a:gd name="connsiteX38" fmla="*/ 1746174 w 1778688"/>
              <a:gd name="connsiteY38" fmla="*/ 281561 h 383935"/>
              <a:gd name="connsiteX39" fmla="*/ 1741514 w 1778688"/>
              <a:gd name="connsiteY39" fmla="*/ 279538 h 383935"/>
              <a:gd name="connsiteX40" fmla="*/ 1739630 w 1778688"/>
              <a:gd name="connsiteY40" fmla="*/ 275422 h 383935"/>
              <a:gd name="connsiteX41" fmla="*/ 1740516 w 1778688"/>
              <a:gd name="connsiteY41" fmla="*/ 272499 h 383935"/>
              <a:gd name="connsiteX42" fmla="*/ 1743069 w 1778688"/>
              <a:gd name="connsiteY42" fmla="*/ 270427 h 383935"/>
              <a:gd name="connsiteX43" fmla="*/ 1747095 w 1778688"/>
              <a:gd name="connsiteY43" fmla="*/ 269716 h 383935"/>
              <a:gd name="connsiteX44" fmla="*/ 1415465 w 1778688"/>
              <a:gd name="connsiteY44" fmla="*/ 138005 h 383935"/>
              <a:gd name="connsiteX45" fmla="*/ 1361597 w 1778688"/>
              <a:gd name="connsiteY45" fmla="*/ 195655 h 383935"/>
              <a:gd name="connsiteX46" fmla="*/ 1415465 w 1778688"/>
              <a:gd name="connsiteY46" fmla="*/ 253724 h 383935"/>
              <a:gd name="connsiteX47" fmla="*/ 1468492 w 1778688"/>
              <a:gd name="connsiteY47" fmla="*/ 195655 h 383935"/>
              <a:gd name="connsiteX48" fmla="*/ 1415465 w 1778688"/>
              <a:gd name="connsiteY48" fmla="*/ 138005 h 383935"/>
              <a:gd name="connsiteX49" fmla="*/ 743459 w 1778688"/>
              <a:gd name="connsiteY49" fmla="*/ 138005 h 383935"/>
              <a:gd name="connsiteX50" fmla="*/ 689592 w 1778688"/>
              <a:gd name="connsiteY50" fmla="*/ 195655 h 383935"/>
              <a:gd name="connsiteX51" fmla="*/ 743459 w 1778688"/>
              <a:gd name="connsiteY51" fmla="*/ 253724 h 383935"/>
              <a:gd name="connsiteX52" fmla="*/ 796486 w 1778688"/>
              <a:gd name="connsiteY52" fmla="*/ 195655 h 383935"/>
              <a:gd name="connsiteX53" fmla="*/ 743459 w 1778688"/>
              <a:gd name="connsiteY53" fmla="*/ 138005 h 383935"/>
              <a:gd name="connsiteX54" fmla="*/ 262734 w 1778688"/>
              <a:gd name="connsiteY54" fmla="*/ 137498 h 383935"/>
              <a:gd name="connsiteX55" fmla="*/ 274738 w 1778688"/>
              <a:gd name="connsiteY55" fmla="*/ 143636 h 383935"/>
              <a:gd name="connsiteX56" fmla="*/ 293344 w 1778688"/>
              <a:gd name="connsiteY56" fmla="*/ 146913 h 383935"/>
              <a:gd name="connsiteX57" fmla="*/ 274648 w 1778688"/>
              <a:gd name="connsiteY57" fmla="*/ 191961 h 383935"/>
              <a:gd name="connsiteX58" fmla="*/ 279029 w 1778688"/>
              <a:gd name="connsiteY58" fmla="*/ 199767 h 383935"/>
              <a:gd name="connsiteX59" fmla="*/ 293434 w 1778688"/>
              <a:gd name="connsiteY59" fmla="*/ 198665 h 383935"/>
              <a:gd name="connsiteX60" fmla="*/ 308889 w 1778688"/>
              <a:gd name="connsiteY60" fmla="*/ 199946 h 383935"/>
              <a:gd name="connsiteX61" fmla="*/ 385447 w 1778688"/>
              <a:gd name="connsiteY61" fmla="*/ 306637 h 383935"/>
              <a:gd name="connsiteX62" fmla="*/ 277979 w 1778688"/>
              <a:gd name="connsiteY62" fmla="*/ 382641 h 383935"/>
              <a:gd name="connsiteX63" fmla="*/ 201424 w 1778688"/>
              <a:gd name="connsiteY63" fmla="*/ 275950 h 383935"/>
              <a:gd name="connsiteX64" fmla="*/ 238756 w 1778688"/>
              <a:gd name="connsiteY64" fmla="*/ 291204 h 383935"/>
              <a:gd name="connsiteX65" fmla="*/ 248297 w 1778688"/>
              <a:gd name="connsiteY65" fmla="*/ 321925 h 383935"/>
              <a:gd name="connsiteX66" fmla="*/ 324254 w 1778688"/>
              <a:gd name="connsiteY66" fmla="*/ 336080 h 383935"/>
              <a:gd name="connsiteX67" fmla="*/ 338512 w 1778688"/>
              <a:gd name="connsiteY67" fmla="*/ 260669 h 383935"/>
              <a:gd name="connsiteX68" fmla="*/ 262554 w 1778688"/>
              <a:gd name="connsiteY68" fmla="*/ 246514 h 383935"/>
              <a:gd name="connsiteX69" fmla="*/ 240077 w 1778688"/>
              <a:gd name="connsiteY69" fmla="*/ 191961 h 383935"/>
              <a:gd name="connsiteX70" fmla="*/ 1113718 w 1778688"/>
              <a:gd name="connsiteY70" fmla="*/ 133387 h 383935"/>
              <a:gd name="connsiteX71" fmla="*/ 1064532 w 1778688"/>
              <a:gd name="connsiteY71" fmla="*/ 176439 h 383935"/>
              <a:gd name="connsiteX72" fmla="*/ 1161733 w 1778688"/>
              <a:gd name="connsiteY72" fmla="*/ 176439 h 383935"/>
              <a:gd name="connsiteX73" fmla="*/ 1113718 w 1778688"/>
              <a:gd name="connsiteY73" fmla="*/ 133387 h 383935"/>
              <a:gd name="connsiteX74" fmla="*/ 1651972 w 1778688"/>
              <a:gd name="connsiteY74" fmla="*/ 89947 h 383935"/>
              <a:gd name="connsiteX75" fmla="*/ 1728556 w 1778688"/>
              <a:gd name="connsiteY75" fmla="*/ 174770 h 383935"/>
              <a:gd name="connsiteX76" fmla="*/ 1728556 w 1778688"/>
              <a:gd name="connsiteY76" fmla="*/ 295911 h 383935"/>
              <a:gd name="connsiteX77" fmla="*/ 1677210 w 1778688"/>
              <a:gd name="connsiteY77" fmla="*/ 295911 h 383935"/>
              <a:gd name="connsiteX78" fmla="*/ 1677210 w 1778688"/>
              <a:gd name="connsiteY78" fmla="*/ 182278 h 383935"/>
              <a:gd name="connsiteX79" fmla="*/ 1636397 w 1778688"/>
              <a:gd name="connsiteY79" fmla="*/ 138005 h 383935"/>
              <a:gd name="connsiteX80" fmla="*/ 1595163 w 1778688"/>
              <a:gd name="connsiteY80" fmla="*/ 182278 h 383935"/>
              <a:gd name="connsiteX81" fmla="*/ 1595163 w 1778688"/>
              <a:gd name="connsiteY81" fmla="*/ 295911 h 383935"/>
              <a:gd name="connsiteX82" fmla="*/ 1543817 w 1778688"/>
              <a:gd name="connsiteY82" fmla="*/ 295911 h 383935"/>
              <a:gd name="connsiteX83" fmla="*/ 1543817 w 1778688"/>
              <a:gd name="connsiteY83" fmla="*/ 95787 h 383935"/>
              <a:gd name="connsiteX84" fmla="*/ 1595163 w 1778688"/>
              <a:gd name="connsiteY84" fmla="*/ 95787 h 383935"/>
              <a:gd name="connsiteX85" fmla="*/ 1595163 w 1778688"/>
              <a:gd name="connsiteY85" fmla="*/ 115421 h 383935"/>
              <a:gd name="connsiteX86" fmla="*/ 1651972 w 1778688"/>
              <a:gd name="connsiteY86" fmla="*/ 89947 h 383935"/>
              <a:gd name="connsiteX87" fmla="*/ 1415045 w 1778688"/>
              <a:gd name="connsiteY87" fmla="*/ 89947 h 383935"/>
              <a:gd name="connsiteX88" fmla="*/ 1520259 w 1778688"/>
              <a:gd name="connsiteY88" fmla="*/ 196073 h 383935"/>
              <a:gd name="connsiteX89" fmla="*/ 1415168 w 1778688"/>
              <a:gd name="connsiteY89" fmla="*/ 301781 h 383935"/>
              <a:gd name="connsiteX90" fmla="*/ 1415045 w 1778688"/>
              <a:gd name="connsiteY90" fmla="*/ 301781 h 383935"/>
              <a:gd name="connsiteX91" fmla="*/ 1310281 w 1778688"/>
              <a:gd name="connsiteY91" fmla="*/ 196073 h 383935"/>
              <a:gd name="connsiteX92" fmla="*/ 1415045 w 1778688"/>
              <a:gd name="connsiteY92" fmla="*/ 89947 h 383935"/>
              <a:gd name="connsiteX93" fmla="*/ 1112908 w 1778688"/>
              <a:gd name="connsiteY93" fmla="*/ 89947 h 383935"/>
              <a:gd name="connsiteX94" fmla="*/ 1214340 w 1778688"/>
              <a:gd name="connsiteY94" fmla="*/ 191902 h 383935"/>
              <a:gd name="connsiteX95" fmla="*/ 1213080 w 1778688"/>
              <a:gd name="connsiteY95" fmla="*/ 208616 h 383935"/>
              <a:gd name="connsiteX96" fmla="*/ 1063692 w 1778688"/>
              <a:gd name="connsiteY96" fmla="*/ 208616 h 383935"/>
              <a:gd name="connsiteX97" fmla="*/ 1121340 w 1778688"/>
              <a:gd name="connsiteY97" fmla="*/ 256643 h 383935"/>
              <a:gd name="connsiteX98" fmla="*/ 1170586 w 1778688"/>
              <a:gd name="connsiteY98" fmla="*/ 235788 h 383935"/>
              <a:gd name="connsiteX99" fmla="*/ 1197085 w 1778688"/>
              <a:gd name="connsiteY99" fmla="*/ 270468 h 383935"/>
              <a:gd name="connsiteX100" fmla="*/ 1119240 w 1778688"/>
              <a:gd name="connsiteY100" fmla="*/ 301811 h 383935"/>
              <a:gd name="connsiteX101" fmla="*/ 1011085 w 1778688"/>
              <a:gd name="connsiteY101" fmla="*/ 196073 h 383935"/>
              <a:gd name="connsiteX102" fmla="*/ 1112908 w 1778688"/>
              <a:gd name="connsiteY102" fmla="*/ 89947 h 383935"/>
              <a:gd name="connsiteX103" fmla="*/ 735056 w 1778688"/>
              <a:gd name="connsiteY103" fmla="*/ 89947 h 383935"/>
              <a:gd name="connsiteX104" fmla="*/ 796486 w 1778688"/>
              <a:gd name="connsiteY104" fmla="*/ 115838 h 383935"/>
              <a:gd name="connsiteX105" fmla="*/ 796486 w 1778688"/>
              <a:gd name="connsiteY105" fmla="*/ 95787 h 383935"/>
              <a:gd name="connsiteX106" fmla="*/ 848253 w 1778688"/>
              <a:gd name="connsiteY106" fmla="*/ 95787 h 383935"/>
              <a:gd name="connsiteX107" fmla="*/ 848253 w 1778688"/>
              <a:gd name="connsiteY107" fmla="*/ 295911 h 383935"/>
              <a:gd name="connsiteX108" fmla="*/ 796486 w 1778688"/>
              <a:gd name="connsiteY108" fmla="*/ 295911 h 383935"/>
              <a:gd name="connsiteX109" fmla="*/ 796486 w 1778688"/>
              <a:gd name="connsiteY109" fmla="*/ 274192 h 383935"/>
              <a:gd name="connsiteX110" fmla="*/ 735056 w 1778688"/>
              <a:gd name="connsiteY110" fmla="*/ 301781 h 383935"/>
              <a:gd name="connsiteX111" fmla="*/ 638245 w 1778688"/>
              <a:gd name="connsiteY111" fmla="*/ 196073 h 383935"/>
              <a:gd name="connsiteX112" fmla="*/ 735056 w 1778688"/>
              <a:gd name="connsiteY112" fmla="*/ 89947 h 383935"/>
              <a:gd name="connsiteX113" fmla="*/ 556409 w 1778688"/>
              <a:gd name="connsiteY113" fmla="*/ 89947 h 383935"/>
              <a:gd name="connsiteX114" fmla="*/ 635935 w 1778688"/>
              <a:gd name="connsiteY114" fmla="*/ 120039 h 383935"/>
              <a:gd name="connsiteX115" fmla="*/ 606465 w 1778688"/>
              <a:gd name="connsiteY115" fmla="*/ 156387 h 383935"/>
              <a:gd name="connsiteX116" fmla="*/ 558930 w 1778688"/>
              <a:gd name="connsiteY116" fmla="*/ 138005 h 383935"/>
              <a:gd name="connsiteX117" fmla="*/ 502542 w 1778688"/>
              <a:gd name="connsiteY117" fmla="*/ 195655 h 383935"/>
              <a:gd name="connsiteX118" fmla="*/ 558510 w 1778688"/>
              <a:gd name="connsiteY118" fmla="*/ 253724 h 383935"/>
              <a:gd name="connsiteX119" fmla="*/ 608146 w 1778688"/>
              <a:gd name="connsiteY119" fmla="*/ 234089 h 383935"/>
              <a:gd name="connsiteX120" fmla="*/ 634254 w 1778688"/>
              <a:gd name="connsiteY120" fmla="*/ 271689 h 383935"/>
              <a:gd name="connsiteX121" fmla="*/ 557249 w 1778688"/>
              <a:gd name="connsiteY121" fmla="*/ 301781 h 383935"/>
              <a:gd name="connsiteX122" fmla="*/ 451192 w 1778688"/>
              <a:gd name="connsiteY122" fmla="*/ 197148 h 383935"/>
              <a:gd name="connsiteX123" fmla="*/ 451195 w 1778688"/>
              <a:gd name="connsiteY123" fmla="*/ 196073 h 383935"/>
              <a:gd name="connsiteX124" fmla="*/ 556409 w 1778688"/>
              <a:gd name="connsiteY124" fmla="*/ 89947 h 383935"/>
              <a:gd name="connsiteX125" fmla="*/ 985847 w 1778688"/>
              <a:gd name="connsiteY125" fmla="*/ 89888 h 383935"/>
              <a:gd name="connsiteX126" fmla="*/ 1018258 w 1778688"/>
              <a:gd name="connsiteY126" fmla="*/ 99928 h 383935"/>
              <a:gd name="connsiteX127" fmla="*/ 996771 w 1778688"/>
              <a:gd name="connsiteY127" fmla="*/ 148373 h 383935"/>
              <a:gd name="connsiteX128" fmla="*/ 970272 w 1778688"/>
              <a:gd name="connsiteY128" fmla="*/ 139613 h 383935"/>
              <a:gd name="connsiteX129" fmla="*/ 936602 w 1778688"/>
              <a:gd name="connsiteY129" fmla="*/ 183887 h 383935"/>
              <a:gd name="connsiteX130" fmla="*/ 936602 w 1778688"/>
              <a:gd name="connsiteY130" fmla="*/ 295911 h 383935"/>
              <a:gd name="connsiteX131" fmla="*/ 885285 w 1778688"/>
              <a:gd name="connsiteY131" fmla="*/ 295911 h 383935"/>
              <a:gd name="connsiteX132" fmla="*/ 885285 w 1778688"/>
              <a:gd name="connsiteY132" fmla="*/ 95787 h 383935"/>
              <a:gd name="connsiteX133" fmla="*/ 936602 w 1778688"/>
              <a:gd name="connsiteY133" fmla="*/ 95787 h 383935"/>
              <a:gd name="connsiteX134" fmla="*/ 936602 w 1778688"/>
              <a:gd name="connsiteY134" fmla="*/ 117477 h 383935"/>
              <a:gd name="connsiteX135" fmla="*/ 985847 w 1778688"/>
              <a:gd name="connsiteY135" fmla="*/ 89888 h 383935"/>
              <a:gd name="connsiteX136" fmla="*/ 1235377 w 1778688"/>
              <a:gd name="connsiteY136" fmla="*/ 8491 h 383935"/>
              <a:gd name="connsiteX137" fmla="*/ 1286724 w 1778688"/>
              <a:gd name="connsiteY137" fmla="*/ 8491 h 383935"/>
              <a:gd name="connsiteX138" fmla="*/ 1286724 w 1778688"/>
              <a:gd name="connsiteY138" fmla="*/ 295912 h 383935"/>
              <a:gd name="connsiteX139" fmla="*/ 1235377 w 1778688"/>
              <a:gd name="connsiteY139" fmla="*/ 295912 h 383935"/>
              <a:gd name="connsiteX140" fmla="*/ 93300 w 1778688"/>
              <a:gd name="connsiteY140" fmla="*/ 0 h 383935"/>
              <a:gd name="connsiteX141" fmla="*/ 93300 w 1778688"/>
              <a:gd name="connsiteY141" fmla="*/ 30 h 383935"/>
              <a:gd name="connsiteX142" fmla="*/ 109343 w 1778688"/>
              <a:gd name="connsiteY142" fmla="*/ 1359 h 383935"/>
              <a:gd name="connsiteX143" fmla="*/ 184225 w 1778688"/>
              <a:gd name="connsiteY143" fmla="*/ 71343 h 383935"/>
              <a:gd name="connsiteX144" fmla="*/ 185309 w 1778688"/>
              <a:gd name="connsiteY144" fmla="*/ 107978 h 383935"/>
              <a:gd name="connsiteX145" fmla="*/ 193382 w 1778688"/>
              <a:gd name="connsiteY145" fmla="*/ 111280 h 383935"/>
              <a:gd name="connsiteX146" fmla="*/ 201244 w 1778688"/>
              <a:gd name="connsiteY146" fmla="*/ 106930 h 383935"/>
              <a:gd name="connsiteX147" fmla="*/ 200134 w 1778688"/>
              <a:gd name="connsiteY147" fmla="*/ 92629 h 383935"/>
              <a:gd name="connsiteX148" fmla="*/ 293434 w 1778688"/>
              <a:gd name="connsiteY148" fmla="*/ 0 h 383935"/>
              <a:gd name="connsiteX149" fmla="*/ 293434 w 1778688"/>
              <a:gd name="connsiteY149" fmla="*/ 149 h 383935"/>
              <a:gd name="connsiteX150" fmla="*/ 308877 w 1778688"/>
              <a:gd name="connsiteY150" fmla="*/ 1431 h 383935"/>
              <a:gd name="connsiteX151" fmla="*/ 385423 w 1778688"/>
              <a:gd name="connsiteY151" fmla="*/ 108131 h 383935"/>
              <a:gd name="connsiteX152" fmla="*/ 277949 w 1778688"/>
              <a:gd name="connsiteY152" fmla="*/ 184126 h 383935"/>
              <a:gd name="connsiteX153" fmla="*/ 293344 w 1778688"/>
              <a:gd name="connsiteY153" fmla="*/ 147062 h 383935"/>
              <a:gd name="connsiteX154" fmla="*/ 324287 w 1778688"/>
              <a:gd name="connsiteY154" fmla="*/ 137591 h 383935"/>
              <a:gd name="connsiteX155" fmla="*/ 338544 w 1778688"/>
              <a:gd name="connsiteY155" fmla="*/ 62180 h 383935"/>
              <a:gd name="connsiteX156" fmla="*/ 262587 w 1778688"/>
              <a:gd name="connsiteY156" fmla="*/ 48025 h 383935"/>
              <a:gd name="connsiteX157" fmla="*/ 248329 w 1778688"/>
              <a:gd name="connsiteY157" fmla="*/ 123436 h 383935"/>
              <a:gd name="connsiteX158" fmla="*/ 193382 w 1778688"/>
              <a:gd name="connsiteY158" fmla="*/ 145602 h 383935"/>
              <a:gd name="connsiteX159" fmla="*/ 138524 w 1778688"/>
              <a:gd name="connsiteY159" fmla="*/ 123168 h 383935"/>
              <a:gd name="connsiteX160" fmla="*/ 148003 w 1778688"/>
              <a:gd name="connsiteY160" fmla="*/ 92731 h 383935"/>
              <a:gd name="connsiteX161" fmla="*/ 138468 w 1778688"/>
              <a:gd name="connsiteY161" fmla="*/ 62028 h 383935"/>
              <a:gd name="connsiteX162" fmla="*/ 62510 w 1778688"/>
              <a:gd name="connsiteY162" fmla="*/ 47873 h 383935"/>
              <a:gd name="connsiteX163" fmla="*/ 48253 w 1778688"/>
              <a:gd name="connsiteY163" fmla="*/ 123284 h 383935"/>
              <a:gd name="connsiteX164" fmla="*/ 124210 w 1778688"/>
              <a:gd name="connsiteY164" fmla="*/ 137439 h 383935"/>
              <a:gd name="connsiteX165" fmla="*/ 146657 w 1778688"/>
              <a:gd name="connsiteY165" fmla="*/ 191961 h 383935"/>
              <a:gd name="connsiteX166" fmla="*/ 124000 w 1778688"/>
              <a:gd name="connsiteY166" fmla="*/ 246424 h 383935"/>
              <a:gd name="connsiteX167" fmla="*/ 111996 w 1778688"/>
              <a:gd name="connsiteY167" fmla="*/ 240287 h 383935"/>
              <a:gd name="connsiteX168" fmla="*/ 93390 w 1778688"/>
              <a:gd name="connsiteY168" fmla="*/ 237009 h 383935"/>
              <a:gd name="connsiteX169" fmla="*/ 62447 w 1778688"/>
              <a:gd name="connsiteY169" fmla="*/ 246480 h 383935"/>
              <a:gd name="connsiteX170" fmla="*/ 48189 w 1778688"/>
              <a:gd name="connsiteY170" fmla="*/ 321891 h 383935"/>
              <a:gd name="connsiteX171" fmla="*/ 124147 w 1778688"/>
              <a:gd name="connsiteY171" fmla="*/ 336046 h 383935"/>
              <a:gd name="connsiteX172" fmla="*/ 138404 w 1778688"/>
              <a:gd name="connsiteY172" fmla="*/ 260635 h 383935"/>
              <a:gd name="connsiteX173" fmla="*/ 193382 w 1778688"/>
              <a:gd name="connsiteY173" fmla="*/ 238320 h 383935"/>
              <a:gd name="connsiteX174" fmla="*/ 248210 w 1778688"/>
              <a:gd name="connsiteY174" fmla="*/ 260754 h 383935"/>
              <a:gd name="connsiteX175" fmla="*/ 238757 w 1778688"/>
              <a:gd name="connsiteY175" fmla="*/ 291203 h 383935"/>
              <a:gd name="connsiteX176" fmla="*/ 193382 w 1778688"/>
              <a:gd name="connsiteY176" fmla="*/ 272642 h 383935"/>
              <a:gd name="connsiteX177" fmla="*/ 185519 w 1778688"/>
              <a:gd name="connsiteY177" fmla="*/ 276992 h 383935"/>
              <a:gd name="connsiteX178" fmla="*/ 185351 w 1778688"/>
              <a:gd name="connsiteY178" fmla="*/ 306526 h 383935"/>
              <a:gd name="connsiteX179" fmla="*/ 77998 w 1778688"/>
              <a:gd name="connsiteY179" fmla="*/ 382542 h 383935"/>
              <a:gd name="connsiteX180" fmla="*/ 1431 w 1778688"/>
              <a:gd name="connsiteY180" fmla="*/ 275961 h 383935"/>
              <a:gd name="connsiteX181" fmla="*/ 71780 w 1778688"/>
              <a:gd name="connsiteY181" fmla="*/ 201171 h 383935"/>
              <a:gd name="connsiteX182" fmla="*/ 108762 w 1778688"/>
              <a:gd name="connsiteY182" fmla="*/ 199946 h 383935"/>
              <a:gd name="connsiteX183" fmla="*/ 112086 w 1778688"/>
              <a:gd name="connsiteY183" fmla="*/ 191932 h 383935"/>
              <a:gd name="connsiteX184" fmla="*/ 107705 w 1778688"/>
              <a:gd name="connsiteY184" fmla="*/ 184155 h 383935"/>
              <a:gd name="connsiteX185" fmla="*/ 93300 w 1778688"/>
              <a:gd name="connsiteY185" fmla="*/ 185258 h 383935"/>
              <a:gd name="connsiteX186" fmla="*/ 0 w 1778688"/>
              <a:gd name="connsiteY186" fmla="*/ 92629 h 383935"/>
              <a:gd name="connsiteX187" fmla="*/ 93300 w 1778688"/>
              <a:gd name="connsiteY187" fmla="*/ 0 h 38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778688" h="383935">
                <a:moveTo>
                  <a:pt x="1758931" y="270064"/>
                </a:moveTo>
                <a:lnTo>
                  <a:pt x="1765112" y="270064"/>
                </a:lnTo>
                <a:lnTo>
                  <a:pt x="1768824" y="284017"/>
                </a:lnTo>
                <a:lnTo>
                  <a:pt x="1772493" y="270064"/>
                </a:lnTo>
                <a:lnTo>
                  <a:pt x="1778688" y="270064"/>
                </a:lnTo>
                <a:lnTo>
                  <a:pt x="1778688" y="290519"/>
                </a:lnTo>
                <a:lnTo>
                  <a:pt x="1774851" y="290519"/>
                </a:lnTo>
                <a:lnTo>
                  <a:pt x="1774851" y="274418"/>
                </a:lnTo>
                <a:lnTo>
                  <a:pt x="1770791" y="290519"/>
                </a:lnTo>
                <a:lnTo>
                  <a:pt x="1766815" y="290519"/>
                </a:lnTo>
                <a:lnTo>
                  <a:pt x="1762768" y="274418"/>
                </a:lnTo>
                <a:lnTo>
                  <a:pt x="1762768" y="290519"/>
                </a:lnTo>
                <a:lnTo>
                  <a:pt x="1758931" y="290519"/>
                </a:lnTo>
                <a:close/>
                <a:moveTo>
                  <a:pt x="1747095" y="269716"/>
                </a:moveTo>
                <a:cubicBezTo>
                  <a:pt x="1749662" y="269716"/>
                  <a:pt x="1751594" y="270278"/>
                  <a:pt x="1752892" y="271404"/>
                </a:cubicBezTo>
                <a:cubicBezTo>
                  <a:pt x="1754190" y="272529"/>
                  <a:pt x="1754871" y="274032"/>
                  <a:pt x="1754936" y="275911"/>
                </a:cubicBezTo>
                <a:lnTo>
                  <a:pt x="1750806" y="276092"/>
                </a:lnTo>
                <a:cubicBezTo>
                  <a:pt x="1750629" y="275041"/>
                  <a:pt x="1750250" y="274285"/>
                  <a:pt x="1749669" y="273825"/>
                </a:cubicBezTo>
                <a:cubicBezTo>
                  <a:pt x="1749088" y="273364"/>
                  <a:pt x="1748216" y="273134"/>
                  <a:pt x="1747053" y="273134"/>
                </a:cubicBezTo>
                <a:cubicBezTo>
                  <a:pt x="1745853" y="273134"/>
                  <a:pt x="1744914" y="273381"/>
                  <a:pt x="1744234" y="273874"/>
                </a:cubicBezTo>
                <a:cubicBezTo>
                  <a:pt x="1743797" y="274190"/>
                  <a:pt x="1743579" y="274613"/>
                  <a:pt x="1743579" y="275143"/>
                </a:cubicBezTo>
                <a:cubicBezTo>
                  <a:pt x="1743579" y="275627"/>
                  <a:pt x="1743783" y="276041"/>
                  <a:pt x="1744193" y="276385"/>
                </a:cubicBezTo>
                <a:cubicBezTo>
                  <a:pt x="1744714" y="276822"/>
                  <a:pt x="1745979" y="277278"/>
                  <a:pt x="1747988" y="277752"/>
                </a:cubicBezTo>
                <a:cubicBezTo>
                  <a:pt x="1749997" y="278227"/>
                  <a:pt x="1751483" y="278717"/>
                  <a:pt x="1752446" y="279224"/>
                </a:cubicBezTo>
                <a:cubicBezTo>
                  <a:pt x="1753408" y="279731"/>
                  <a:pt x="1754162" y="280424"/>
                  <a:pt x="1754706" y="281303"/>
                </a:cubicBezTo>
                <a:cubicBezTo>
                  <a:pt x="1755250" y="282182"/>
                  <a:pt x="1755522" y="283268"/>
                  <a:pt x="1755522" y="284561"/>
                </a:cubicBezTo>
                <a:cubicBezTo>
                  <a:pt x="1755522" y="285733"/>
                  <a:pt x="1755197" y="286831"/>
                  <a:pt x="1754545" y="287854"/>
                </a:cubicBezTo>
                <a:cubicBezTo>
                  <a:pt x="1753894" y="288877"/>
                  <a:pt x="1752973" y="289638"/>
                  <a:pt x="1751783" y="290135"/>
                </a:cubicBezTo>
                <a:cubicBezTo>
                  <a:pt x="1750592" y="290633"/>
                  <a:pt x="1749109" y="290882"/>
                  <a:pt x="1747332" y="290882"/>
                </a:cubicBezTo>
                <a:cubicBezTo>
                  <a:pt x="1744746" y="290882"/>
                  <a:pt x="1742760" y="290284"/>
                  <a:pt x="1741374" y="289089"/>
                </a:cubicBezTo>
                <a:cubicBezTo>
                  <a:pt x="1739988" y="287894"/>
                  <a:pt x="1739160" y="286152"/>
                  <a:pt x="1738891" y="283864"/>
                </a:cubicBezTo>
                <a:lnTo>
                  <a:pt x="1742909" y="283473"/>
                </a:lnTo>
                <a:cubicBezTo>
                  <a:pt x="1743151" y="284822"/>
                  <a:pt x="1743641" y="285812"/>
                  <a:pt x="1744381" y="286445"/>
                </a:cubicBezTo>
                <a:cubicBezTo>
                  <a:pt x="1745120" y="287077"/>
                  <a:pt x="1746118" y="287394"/>
                  <a:pt x="1747374" y="287394"/>
                </a:cubicBezTo>
                <a:cubicBezTo>
                  <a:pt x="1748704" y="287394"/>
                  <a:pt x="1749706" y="287112"/>
                  <a:pt x="1750381" y="286550"/>
                </a:cubicBezTo>
                <a:cubicBezTo>
                  <a:pt x="1751055" y="285987"/>
                  <a:pt x="1751392" y="285329"/>
                  <a:pt x="1751392" y="284575"/>
                </a:cubicBezTo>
                <a:cubicBezTo>
                  <a:pt x="1751392" y="284092"/>
                  <a:pt x="1751250" y="283680"/>
                  <a:pt x="1750967" y="283340"/>
                </a:cubicBezTo>
                <a:cubicBezTo>
                  <a:pt x="1750683" y="283001"/>
                  <a:pt x="1750188" y="282706"/>
                  <a:pt x="1749481" y="282454"/>
                </a:cubicBezTo>
                <a:cubicBezTo>
                  <a:pt x="1748997" y="282287"/>
                  <a:pt x="1747895" y="281989"/>
                  <a:pt x="1746174" y="281561"/>
                </a:cubicBezTo>
                <a:cubicBezTo>
                  <a:pt x="1743960" y="281013"/>
                  <a:pt x="1742407" y="280338"/>
                  <a:pt x="1741514" y="279538"/>
                </a:cubicBezTo>
                <a:cubicBezTo>
                  <a:pt x="1740258" y="278413"/>
                  <a:pt x="1739630" y="277041"/>
                  <a:pt x="1739630" y="275422"/>
                </a:cubicBezTo>
                <a:cubicBezTo>
                  <a:pt x="1739630" y="274380"/>
                  <a:pt x="1739925" y="273406"/>
                  <a:pt x="1740516" y="272499"/>
                </a:cubicBezTo>
                <a:cubicBezTo>
                  <a:pt x="1741107" y="271592"/>
                  <a:pt x="1741958" y="270902"/>
                  <a:pt x="1743069" y="270427"/>
                </a:cubicBezTo>
                <a:cubicBezTo>
                  <a:pt x="1744181" y="269953"/>
                  <a:pt x="1745523" y="269716"/>
                  <a:pt x="1747095" y="269716"/>
                </a:cubicBezTo>
                <a:close/>
                <a:moveTo>
                  <a:pt x="1415465" y="138005"/>
                </a:moveTo>
                <a:cubicBezTo>
                  <a:pt x="1384735" y="138005"/>
                  <a:pt x="1361597" y="163478"/>
                  <a:pt x="1361597" y="195655"/>
                </a:cubicBezTo>
                <a:cubicBezTo>
                  <a:pt x="1361597" y="227833"/>
                  <a:pt x="1384345" y="253724"/>
                  <a:pt x="1415465" y="253724"/>
                </a:cubicBezTo>
                <a:cubicBezTo>
                  <a:pt x="1446585" y="253724"/>
                  <a:pt x="1468492" y="227714"/>
                  <a:pt x="1468492" y="195655"/>
                </a:cubicBezTo>
                <a:cubicBezTo>
                  <a:pt x="1468492" y="163478"/>
                  <a:pt x="1446195" y="138005"/>
                  <a:pt x="1415465" y="138005"/>
                </a:cubicBezTo>
                <a:close/>
                <a:moveTo>
                  <a:pt x="743459" y="138005"/>
                </a:moveTo>
                <a:cubicBezTo>
                  <a:pt x="712729" y="138005"/>
                  <a:pt x="689592" y="163478"/>
                  <a:pt x="689592" y="195655"/>
                </a:cubicBezTo>
                <a:cubicBezTo>
                  <a:pt x="689592" y="227833"/>
                  <a:pt x="712309" y="253724"/>
                  <a:pt x="743459" y="253724"/>
                </a:cubicBezTo>
                <a:cubicBezTo>
                  <a:pt x="774609" y="253724"/>
                  <a:pt x="796486" y="227714"/>
                  <a:pt x="796486" y="195655"/>
                </a:cubicBezTo>
                <a:cubicBezTo>
                  <a:pt x="796486" y="163478"/>
                  <a:pt x="774189" y="138005"/>
                  <a:pt x="743459" y="138005"/>
                </a:cubicBezTo>
                <a:close/>
                <a:moveTo>
                  <a:pt x="262734" y="137498"/>
                </a:moveTo>
                <a:cubicBezTo>
                  <a:pt x="266461" y="140037"/>
                  <a:pt x="270492" y="142099"/>
                  <a:pt x="274738" y="143636"/>
                </a:cubicBezTo>
                <a:cubicBezTo>
                  <a:pt x="280701" y="145793"/>
                  <a:pt x="286997" y="146901"/>
                  <a:pt x="293344" y="146913"/>
                </a:cubicBezTo>
                <a:lnTo>
                  <a:pt x="274648" y="191961"/>
                </a:lnTo>
                <a:lnTo>
                  <a:pt x="279029" y="199767"/>
                </a:lnTo>
                <a:cubicBezTo>
                  <a:pt x="283795" y="199022"/>
                  <a:pt x="288612" y="198653"/>
                  <a:pt x="293434" y="198665"/>
                </a:cubicBezTo>
                <a:cubicBezTo>
                  <a:pt x="298614" y="198665"/>
                  <a:pt x="303784" y="199094"/>
                  <a:pt x="308889" y="199946"/>
                </a:cubicBezTo>
                <a:cubicBezTo>
                  <a:pt x="359707" y="208419"/>
                  <a:pt x="393982" y="256188"/>
                  <a:pt x="385447" y="306637"/>
                </a:cubicBezTo>
                <a:cubicBezTo>
                  <a:pt x="376912" y="357087"/>
                  <a:pt x="328797" y="391117"/>
                  <a:pt x="277979" y="382641"/>
                </a:cubicBezTo>
                <a:cubicBezTo>
                  <a:pt x="227164" y="374168"/>
                  <a:pt x="192890" y="326400"/>
                  <a:pt x="201424" y="275950"/>
                </a:cubicBezTo>
                <a:lnTo>
                  <a:pt x="238756" y="291204"/>
                </a:lnTo>
                <a:cubicBezTo>
                  <a:pt x="238738" y="302165"/>
                  <a:pt x="242064" y="312876"/>
                  <a:pt x="248297" y="321925"/>
                </a:cubicBezTo>
                <a:cubicBezTo>
                  <a:pt x="265336" y="346656"/>
                  <a:pt x="299343" y="352993"/>
                  <a:pt x="324254" y="336080"/>
                </a:cubicBezTo>
                <a:cubicBezTo>
                  <a:pt x="349165" y="319163"/>
                  <a:pt x="355548" y="285400"/>
                  <a:pt x="338512" y="260669"/>
                </a:cubicBezTo>
                <a:cubicBezTo>
                  <a:pt x="321472" y="235937"/>
                  <a:pt x="287465" y="229600"/>
                  <a:pt x="262554" y="246514"/>
                </a:cubicBezTo>
                <a:lnTo>
                  <a:pt x="240077" y="191961"/>
                </a:lnTo>
                <a:close/>
                <a:moveTo>
                  <a:pt x="1113718" y="133387"/>
                </a:moveTo>
                <a:cubicBezTo>
                  <a:pt x="1088090" y="133387"/>
                  <a:pt x="1070414" y="150935"/>
                  <a:pt x="1064532" y="176439"/>
                </a:cubicBezTo>
                <a:lnTo>
                  <a:pt x="1161733" y="176439"/>
                </a:lnTo>
                <a:cubicBezTo>
                  <a:pt x="1155732" y="148015"/>
                  <a:pt x="1137726" y="133387"/>
                  <a:pt x="1113718" y="133387"/>
                </a:cubicBezTo>
                <a:close/>
                <a:moveTo>
                  <a:pt x="1651972" y="89947"/>
                </a:moveTo>
                <a:cubicBezTo>
                  <a:pt x="1698547" y="89947"/>
                  <a:pt x="1728556" y="122542"/>
                  <a:pt x="1728556" y="174770"/>
                </a:cubicBezTo>
                <a:lnTo>
                  <a:pt x="1728556" y="295911"/>
                </a:lnTo>
                <a:lnTo>
                  <a:pt x="1677210" y="295911"/>
                </a:lnTo>
                <a:lnTo>
                  <a:pt x="1677210" y="182278"/>
                </a:lnTo>
                <a:cubicBezTo>
                  <a:pt x="1677210" y="155136"/>
                  <a:pt x="1661215" y="138005"/>
                  <a:pt x="1636397" y="138005"/>
                </a:cubicBezTo>
                <a:cubicBezTo>
                  <a:pt x="1610739" y="138005"/>
                  <a:pt x="1595163" y="155136"/>
                  <a:pt x="1595163" y="182278"/>
                </a:cubicBezTo>
                <a:lnTo>
                  <a:pt x="1595163" y="295911"/>
                </a:lnTo>
                <a:lnTo>
                  <a:pt x="1543817" y="295911"/>
                </a:lnTo>
                <a:lnTo>
                  <a:pt x="1543817" y="95787"/>
                </a:lnTo>
                <a:lnTo>
                  <a:pt x="1595163" y="95787"/>
                </a:lnTo>
                <a:lnTo>
                  <a:pt x="1595163" y="115421"/>
                </a:lnTo>
                <a:cubicBezTo>
                  <a:pt x="1607768" y="99154"/>
                  <a:pt x="1627124" y="89947"/>
                  <a:pt x="1651972" y="89947"/>
                </a:cubicBezTo>
                <a:close/>
                <a:moveTo>
                  <a:pt x="1415045" y="89947"/>
                </a:moveTo>
                <a:cubicBezTo>
                  <a:pt x="1473534" y="89947"/>
                  <a:pt x="1520259" y="137617"/>
                  <a:pt x="1520259" y="196073"/>
                </a:cubicBezTo>
                <a:cubicBezTo>
                  <a:pt x="1520640" y="254075"/>
                  <a:pt x="1473591" y="301399"/>
                  <a:pt x="1415168" y="301781"/>
                </a:cubicBezTo>
                <a:cubicBezTo>
                  <a:pt x="1415129" y="301781"/>
                  <a:pt x="1415087" y="301781"/>
                  <a:pt x="1415045" y="301781"/>
                </a:cubicBezTo>
                <a:cubicBezTo>
                  <a:pt x="1356436" y="301781"/>
                  <a:pt x="1310281" y="254141"/>
                  <a:pt x="1310281" y="196073"/>
                </a:cubicBezTo>
                <a:cubicBezTo>
                  <a:pt x="1310281" y="137588"/>
                  <a:pt x="1356556" y="89947"/>
                  <a:pt x="1415045" y="89947"/>
                </a:cubicBezTo>
                <a:close/>
                <a:moveTo>
                  <a:pt x="1112908" y="89947"/>
                </a:moveTo>
                <a:cubicBezTo>
                  <a:pt x="1170976" y="89947"/>
                  <a:pt x="1214340" y="134221"/>
                  <a:pt x="1214340" y="191902"/>
                </a:cubicBezTo>
                <a:cubicBezTo>
                  <a:pt x="1214458" y="197500"/>
                  <a:pt x="1214034" y="203098"/>
                  <a:pt x="1213080" y="208616"/>
                </a:cubicBezTo>
                <a:lnTo>
                  <a:pt x="1063692" y="208616"/>
                </a:lnTo>
                <a:cubicBezTo>
                  <a:pt x="1068734" y="236592"/>
                  <a:pt x="1090190" y="256643"/>
                  <a:pt x="1121340" y="256643"/>
                </a:cubicBezTo>
                <a:cubicBezTo>
                  <a:pt x="1139928" y="256625"/>
                  <a:pt x="1157709" y="249094"/>
                  <a:pt x="1170586" y="235788"/>
                </a:cubicBezTo>
                <a:lnTo>
                  <a:pt x="1197085" y="270468"/>
                </a:lnTo>
                <a:cubicBezTo>
                  <a:pt x="1182080" y="288016"/>
                  <a:pt x="1153331" y="301811"/>
                  <a:pt x="1119240" y="301811"/>
                </a:cubicBezTo>
                <a:cubicBezTo>
                  <a:pt x="1056520" y="301781"/>
                  <a:pt x="1011085" y="254141"/>
                  <a:pt x="1011085" y="196073"/>
                </a:cubicBezTo>
                <a:cubicBezTo>
                  <a:pt x="1011085" y="137588"/>
                  <a:pt x="1054839" y="89947"/>
                  <a:pt x="1112908" y="89947"/>
                </a:cubicBezTo>
                <a:close/>
                <a:moveTo>
                  <a:pt x="735056" y="89947"/>
                </a:moveTo>
                <a:cubicBezTo>
                  <a:pt x="761555" y="89947"/>
                  <a:pt x="782171" y="99571"/>
                  <a:pt x="796486" y="115838"/>
                </a:cubicBezTo>
                <a:lnTo>
                  <a:pt x="796486" y="95787"/>
                </a:lnTo>
                <a:lnTo>
                  <a:pt x="848253" y="95787"/>
                </a:lnTo>
                <a:lnTo>
                  <a:pt x="848253" y="295911"/>
                </a:lnTo>
                <a:lnTo>
                  <a:pt x="796486" y="295911"/>
                </a:lnTo>
                <a:lnTo>
                  <a:pt x="796486" y="274192"/>
                </a:lnTo>
                <a:cubicBezTo>
                  <a:pt x="781274" y="292151"/>
                  <a:pt x="758686" y="302296"/>
                  <a:pt x="735056" y="301781"/>
                </a:cubicBezTo>
                <a:cubicBezTo>
                  <a:pt x="681609" y="301781"/>
                  <a:pt x="638245" y="258312"/>
                  <a:pt x="638245" y="196073"/>
                </a:cubicBezTo>
                <a:cubicBezTo>
                  <a:pt x="638245" y="135502"/>
                  <a:pt x="679088" y="89947"/>
                  <a:pt x="735056" y="89947"/>
                </a:cubicBezTo>
                <a:close/>
                <a:moveTo>
                  <a:pt x="556409" y="89947"/>
                </a:moveTo>
                <a:cubicBezTo>
                  <a:pt x="590920" y="89947"/>
                  <a:pt x="618259" y="101656"/>
                  <a:pt x="635935" y="120039"/>
                </a:cubicBezTo>
                <a:lnTo>
                  <a:pt x="606465" y="156387"/>
                </a:lnTo>
                <a:cubicBezTo>
                  <a:pt x="593831" y="144044"/>
                  <a:pt x="576644" y="137397"/>
                  <a:pt x="558930" y="138005"/>
                </a:cubicBezTo>
                <a:cubicBezTo>
                  <a:pt x="525259" y="138005"/>
                  <a:pt x="502542" y="163478"/>
                  <a:pt x="502542" y="195655"/>
                </a:cubicBezTo>
                <a:cubicBezTo>
                  <a:pt x="502542" y="227833"/>
                  <a:pt x="525679" y="253724"/>
                  <a:pt x="558510" y="253724"/>
                </a:cubicBezTo>
                <a:cubicBezTo>
                  <a:pt x="577074" y="254248"/>
                  <a:pt x="595031" y="247142"/>
                  <a:pt x="608146" y="234089"/>
                </a:cubicBezTo>
                <a:lnTo>
                  <a:pt x="634254" y="271689"/>
                </a:lnTo>
                <a:cubicBezTo>
                  <a:pt x="618259" y="289238"/>
                  <a:pt x="589239" y="301781"/>
                  <a:pt x="557249" y="301781"/>
                </a:cubicBezTo>
                <a:cubicBezTo>
                  <a:pt x="498859" y="301962"/>
                  <a:pt x="451378" y="255118"/>
                  <a:pt x="451192" y="197148"/>
                </a:cubicBezTo>
                <a:cubicBezTo>
                  <a:pt x="451192" y="196791"/>
                  <a:pt x="451192" y="196430"/>
                  <a:pt x="451195" y="196073"/>
                </a:cubicBezTo>
                <a:cubicBezTo>
                  <a:pt x="451195" y="137588"/>
                  <a:pt x="497500" y="89947"/>
                  <a:pt x="556409" y="89947"/>
                </a:cubicBezTo>
                <a:close/>
                <a:moveTo>
                  <a:pt x="985847" y="89888"/>
                </a:moveTo>
                <a:cubicBezTo>
                  <a:pt x="997485" y="89483"/>
                  <a:pt x="1008916" y="93022"/>
                  <a:pt x="1018258" y="99928"/>
                </a:cubicBezTo>
                <a:lnTo>
                  <a:pt x="996771" y="148373"/>
                </a:lnTo>
                <a:cubicBezTo>
                  <a:pt x="989142" y="142652"/>
                  <a:pt x="979833" y="139575"/>
                  <a:pt x="970272" y="139613"/>
                </a:cubicBezTo>
                <a:cubicBezTo>
                  <a:pt x="949656" y="139613"/>
                  <a:pt x="936602" y="156745"/>
                  <a:pt x="936602" y="183887"/>
                </a:cubicBezTo>
                <a:lnTo>
                  <a:pt x="936602" y="295911"/>
                </a:lnTo>
                <a:lnTo>
                  <a:pt x="885285" y="295911"/>
                </a:lnTo>
                <a:lnTo>
                  <a:pt x="885285" y="95787"/>
                </a:lnTo>
                <a:lnTo>
                  <a:pt x="936602" y="95787"/>
                </a:lnTo>
                <a:lnTo>
                  <a:pt x="936602" y="117477"/>
                </a:lnTo>
                <a:cubicBezTo>
                  <a:pt x="947975" y="100763"/>
                  <a:pt x="964811" y="89888"/>
                  <a:pt x="985847" y="89888"/>
                </a:cubicBezTo>
                <a:close/>
                <a:moveTo>
                  <a:pt x="1235377" y="8491"/>
                </a:moveTo>
                <a:lnTo>
                  <a:pt x="1286724" y="8491"/>
                </a:lnTo>
                <a:lnTo>
                  <a:pt x="1286724" y="295912"/>
                </a:lnTo>
                <a:lnTo>
                  <a:pt x="1235377" y="295912"/>
                </a:lnTo>
                <a:close/>
                <a:moveTo>
                  <a:pt x="93300" y="0"/>
                </a:moveTo>
                <a:lnTo>
                  <a:pt x="93300" y="30"/>
                </a:lnTo>
                <a:cubicBezTo>
                  <a:pt x="98678" y="12"/>
                  <a:pt x="104044" y="456"/>
                  <a:pt x="109343" y="1359"/>
                </a:cubicBezTo>
                <a:cubicBezTo>
                  <a:pt x="147325" y="7825"/>
                  <a:pt x="175950" y="36300"/>
                  <a:pt x="184225" y="71343"/>
                </a:cubicBezTo>
                <a:lnTo>
                  <a:pt x="185309" y="107978"/>
                </a:lnTo>
                <a:lnTo>
                  <a:pt x="193382" y="111280"/>
                </a:lnTo>
                <a:lnTo>
                  <a:pt x="201244" y="106930"/>
                </a:lnTo>
                <a:cubicBezTo>
                  <a:pt x="200494" y="102199"/>
                  <a:pt x="200122" y="97417"/>
                  <a:pt x="200134" y="92629"/>
                </a:cubicBezTo>
                <a:cubicBezTo>
                  <a:pt x="200134" y="41470"/>
                  <a:pt x="241904" y="0"/>
                  <a:pt x="293434" y="0"/>
                </a:cubicBezTo>
                <a:lnTo>
                  <a:pt x="293434" y="149"/>
                </a:lnTo>
                <a:cubicBezTo>
                  <a:pt x="298608" y="149"/>
                  <a:pt x="303772" y="578"/>
                  <a:pt x="308877" y="1431"/>
                </a:cubicBezTo>
                <a:cubicBezTo>
                  <a:pt x="359692" y="9910"/>
                  <a:pt x="393963" y="57681"/>
                  <a:pt x="385423" y="108131"/>
                </a:cubicBezTo>
                <a:cubicBezTo>
                  <a:pt x="376882" y="158580"/>
                  <a:pt x="328764" y="192605"/>
                  <a:pt x="277949" y="184126"/>
                </a:cubicBezTo>
                <a:lnTo>
                  <a:pt x="293344" y="147062"/>
                </a:lnTo>
                <a:cubicBezTo>
                  <a:pt x="304384" y="147080"/>
                  <a:pt x="315173" y="143779"/>
                  <a:pt x="324287" y="137591"/>
                </a:cubicBezTo>
                <a:cubicBezTo>
                  <a:pt x="349198" y="120674"/>
                  <a:pt x="355581" y="86912"/>
                  <a:pt x="338544" y="62180"/>
                </a:cubicBezTo>
                <a:cubicBezTo>
                  <a:pt x="321505" y="37448"/>
                  <a:pt x="287498" y="31111"/>
                  <a:pt x="262587" y="48025"/>
                </a:cubicBezTo>
                <a:cubicBezTo>
                  <a:pt x="237676" y="64942"/>
                  <a:pt x="231293" y="98704"/>
                  <a:pt x="248329" y="123436"/>
                </a:cubicBezTo>
                <a:lnTo>
                  <a:pt x="193382" y="145602"/>
                </a:lnTo>
                <a:lnTo>
                  <a:pt x="138524" y="123168"/>
                </a:lnTo>
                <a:lnTo>
                  <a:pt x="148003" y="92731"/>
                </a:lnTo>
                <a:lnTo>
                  <a:pt x="138468" y="62028"/>
                </a:lnTo>
                <a:cubicBezTo>
                  <a:pt x="121428" y="37296"/>
                  <a:pt x="87421" y="30959"/>
                  <a:pt x="62510" y="47873"/>
                </a:cubicBezTo>
                <a:cubicBezTo>
                  <a:pt x="37599" y="64790"/>
                  <a:pt x="31216" y="98552"/>
                  <a:pt x="48253" y="123284"/>
                </a:cubicBezTo>
                <a:cubicBezTo>
                  <a:pt x="65292" y="148016"/>
                  <a:pt x="99299" y="154353"/>
                  <a:pt x="124210" y="137439"/>
                </a:cubicBezTo>
                <a:lnTo>
                  <a:pt x="146657" y="191961"/>
                </a:lnTo>
                <a:lnTo>
                  <a:pt x="124000" y="246424"/>
                </a:lnTo>
                <a:cubicBezTo>
                  <a:pt x="120279" y="243880"/>
                  <a:pt x="116242" y="241818"/>
                  <a:pt x="111996" y="240287"/>
                </a:cubicBezTo>
                <a:cubicBezTo>
                  <a:pt x="106033" y="238130"/>
                  <a:pt x="99737" y="237018"/>
                  <a:pt x="93390" y="237009"/>
                </a:cubicBezTo>
                <a:cubicBezTo>
                  <a:pt x="82349" y="236991"/>
                  <a:pt x="71561" y="240292"/>
                  <a:pt x="62447" y="246480"/>
                </a:cubicBezTo>
                <a:cubicBezTo>
                  <a:pt x="37536" y="263397"/>
                  <a:pt x="31153" y="297159"/>
                  <a:pt x="48189" y="321891"/>
                </a:cubicBezTo>
                <a:cubicBezTo>
                  <a:pt x="65229" y="346623"/>
                  <a:pt x="99236" y="352960"/>
                  <a:pt x="124147" y="336046"/>
                </a:cubicBezTo>
                <a:cubicBezTo>
                  <a:pt x="149058" y="319129"/>
                  <a:pt x="155441" y="285367"/>
                  <a:pt x="138404" y="260635"/>
                </a:cubicBezTo>
                <a:lnTo>
                  <a:pt x="193382" y="238320"/>
                </a:lnTo>
                <a:lnTo>
                  <a:pt x="248210" y="260754"/>
                </a:lnTo>
                <a:cubicBezTo>
                  <a:pt x="242079" y="269746"/>
                  <a:pt x="238790" y="280347"/>
                  <a:pt x="238757" y="291203"/>
                </a:cubicBezTo>
                <a:lnTo>
                  <a:pt x="193382" y="272642"/>
                </a:lnTo>
                <a:lnTo>
                  <a:pt x="185519" y="276992"/>
                </a:lnTo>
                <a:cubicBezTo>
                  <a:pt x="187056" y="286782"/>
                  <a:pt x="186999" y="296754"/>
                  <a:pt x="185351" y="306526"/>
                </a:cubicBezTo>
                <a:cubicBezTo>
                  <a:pt x="176850" y="356949"/>
                  <a:pt x="128786" y="390983"/>
                  <a:pt x="77998" y="382542"/>
                </a:cubicBezTo>
                <a:cubicBezTo>
                  <a:pt x="27209" y="374102"/>
                  <a:pt x="-7071" y="326384"/>
                  <a:pt x="1431" y="275961"/>
                </a:cubicBezTo>
                <a:cubicBezTo>
                  <a:pt x="7808" y="238144"/>
                  <a:pt x="36437" y="209546"/>
                  <a:pt x="71780" y="201171"/>
                </a:cubicBezTo>
                <a:lnTo>
                  <a:pt x="108762" y="199946"/>
                </a:lnTo>
                <a:lnTo>
                  <a:pt x="112086" y="191932"/>
                </a:lnTo>
                <a:lnTo>
                  <a:pt x="107705" y="184155"/>
                </a:lnTo>
                <a:cubicBezTo>
                  <a:pt x="102939" y="184900"/>
                  <a:pt x="98123" y="185270"/>
                  <a:pt x="93300" y="185258"/>
                </a:cubicBezTo>
                <a:cubicBezTo>
                  <a:pt x="41770" y="185258"/>
                  <a:pt x="0" y="143788"/>
                  <a:pt x="0" y="92629"/>
                </a:cubicBezTo>
                <a:cubicBezTo>
                  <a:pt x="0" y="41470"/>
                  <a:pt x="41770" y="0"/>
                  <a:pt x="933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73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23114C3-EDAA-984F-A7E5-1E563968A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41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6609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B6E5172-0EAF-9541-B6B0-E49938BC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8" y="3759716"/>
            <a:ext cx="9366251" cy="622714"/>
          </a:xfrm>
        </p:spPr>
        <p:txBody>
          <a:bodyPr vert="horz"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B28E96-F998-4145-AFD3-BC0901E289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8" y="5368036"/>
            <a:ext cx="563880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BCB3DBE-7952-BD46-A5A1-E42AA39DD5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596636"/>
            <a:ext cx="5638800" cy="224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3D552E-25B4-83DE-3786-7C4BEDCA0C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3341" y="6156161"/>
            <a:ext cx="1785575" cy="3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015852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5EBB8B-1207-DF46-B0BB-2ECF56904B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05AC6-9FBA-434E-BB3D-C7EE78677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89" y="2635703"/>
            <a:ext cx="8349499" cy="1548385"/>
          </a:xfrm>
        </p:spPr>
        <p:txBody>
          <a:bodyPr vert="horz" anchor="b" anchorCtr="0"/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88294A5-A4D0-A14B-A725-86332813F1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089" y="4758997"/>
            <a:ext cx="5638800" cy="22453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i="1" dirty="0">
                <a:solidFill>
                  <a:schemeClr val="bg1"/>
                </a:solidFill>
                <a:latin typeface="Elevance Sans Italic" pitchFamily="2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483F015-5D8D-2240-9F46-EE2695B6E5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089" y="4517136"/>
            <a:ext cx="5638800" cy="228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879377-5C16-FAC6-29B4-F10D03555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93856" y="578424"/>
            <a:ext cx="1778688" cy="383935"/>
          </a:xfrm>
          <a:custGeom>
            <a:avLst/>
            <a:gdLst>
              <a:gd name="connsiteX0" fmla="*/ 1758931 w 1778688"/>
              <a:gd name="connsiteY0" fmla="*/ 270064 h 383935"/>
              <a:gd name="connsiteX1" fmla="*/ 1765112 w 1778688"/>
              <a:gd name="connsiteY1" fmla="*/ 270064 h 383935"/>
              <a:gd name="connsiteX2" fmla="*/ 1768824 w 1778688"/>
              <a:gd name="connsiteY2" fmla="*/ 284017 h 383935"/>
              <a:gd name="connsiteX3" fmla="*/ 1772493 w 1778688"/>
              <a:gd name="connsiteY3" fmla="*/ 270064 h 383935"/>
              <a:gd name="connsiteX4" fmla="*/ 1778688 w 1778688"/>
              <a:gd name="connsiteY4" fmla="*/ 270064 h 383935"/>
              <a:gd name="connsiteX5" fmla="*/ 1778688 w 1778688"/>
              <a:gd name="connsiteY5" fmla="*/ 290519 h 383935"/>
              <a:gd name="connsiteX6" fmla="*/ 1774851 w 1778688"/>
              <a:gd name="connsiteY6" fmla="*/ 290519 h 383935"/>
              <a:gd name="connsiteX7" fmla="*/ 1774851 w 1778688"/>
              <a:gd name="connsiteY7" fmla="*/ 274418 h 383935"/>
              <a:gd name="connsiteX8" fmla="*/ 1770791 w 1778688"/>
              <a:gd name="connsiteY8" fmla="*/ 290519 h 383935"/>
              <a:gd name="connsiteX9" fmla="*/ 1766815 w 1778688"/>
              <a:gd name="connsiteY9" fmla="*/ 290519 h 383935"/>
              <a:gd name="connsiteX10" fmla="*/ 1762768 w 1778688"/>
              <a:gd name="connsiteY10" fmla="*/ 274418 h 383935"/>
              <a:gd name="connsiteX11" fmla="*/ 1762768 w 1778688"/>
              <a:gd name="connsiteY11" fmla="*/ 290519 h 383935"/>
              <a:gd name="connsiteX12" fmla="*/ 1758931 w 1778688"/>
              <a:gd name="connsiteY12" fmla="*/ 290519 h 383935"/>
              <a:gd name="connsiteX13" fmla="*/ 1747095 w 1778688"/>
              <a:gd name="connsiteY13" fmla="*/ 269716 h 383935"/>
              <a:gd name="connsiteX14" fmla="*/ 1752892 w 1778688"/>
              <a:gd name="connsiteY14" fmla="*/ 271404 h 383935"/>
              <a:gd name="connsiteX15" fmla="*/ 1754936 w 1778688"/>
              <a:gd name="connsiteY15" fmla="*/ 275911 h 383935"/>
              <a:gd name="connsiteX16" fmla="*/ 1750806 w 1778688"/>
              <a:gd name="connsiteY16" fmla="*/ 276092 h 383935"/>
              <a:gd name="connsiteX17" fmla="*/ 1749669 w 1778688"/>
              <a:gd name="connsiteY17" fmla="*/ 273825 h 383935"/>
              <a:gd name="connsiteX18" fmla="*/ 1747053 w 1778688"/>
              <a:gd name="connsiteY18" fmla="*/ 273134 h 383935"/>
              <a:gd name="connsiteX19" fmla="*/ 1744234 w 1778688"/>
              <a:gd name="connsiteY19" fmla="*/ 273874 h 383935"/>
              <a:gd name="connsiteX20" fmla="*/ 1743579 w 1778688"/>
              <a:gd name="connsiteY20" fmla="*/ 275143 h 383935"/>
              <a:gd name="connsiteX21" fmla="*/ 1744193 w 1778688"/>
              <a:gd name="connsiteY21" fmla="*/ 276385 h 383935"/>
              <a:gd name="connsiteX22" fmla="*/ 1747988 w 1778688"/>
              <a:gd name="connsiteY22" fmla="*/ 277752 h 383935"/>
              <a:gd name="connsiteX23" fmla="*/ 1752446 w 1778688"/>
              <a:gd name="connsiteY23" fmla="*/ 279224 h 383935"/>
              <a:gd name="connsiteX24" fmla="*/ 1754706 w 1778688"/>
              <a:gd name="connsiteY24" fmla="*/ 281303 h 383935"/>
              <a:gd name="connsiteX25" fmla="*/ 1755522 w 1778688"/>
              <a:gd name="connsiteY25" fmla="*/ 284561 h 383935"/>
              <a:gd name="connsiteX26" fmla="*/ 1754545 w 1778688"/>
              <a:gd name="connsiteY26" fmla="*/ 287854 h 383935"/>
              <a:gd name="connsiteX27" fmla="*/ 1751783 w 1778688"/>
              <a:gd name="connsiteY27" fmla="*/ 290135 h 383935"/>
              <a:gd name="connsiteX28" fmla="*/ 1747332 w 1778688"/>
              <a:gd name="connsiteY28" fmla="*/ 290882 h 383935"/>
              <a:gd name="connsiteX29" fmla="*/ 1741374 w 1778688"/>
              <a:gd name="connsiteY29" fmla="*/ 289089 h 383935"/>
              <a:gd name="connsiteX30" fmla="*/ 1738891 w 1778688"/>
              <a:gd name="connsiteY30" fmla="*/ 283864 h 383935"/>
              <a:gd name="connsiteX31" fmla="*/ 1742909 w 1778688"/>
              <a:gd name="connsiteY31" fmla="*/ 283473 h 383935"/>
              <a:gd name="connsiteX32" fmla="*/ 1744381 w 1778688"/>
              <a:gd name="connsiteY32" fmla="*/ 286445 h 383935"/>
              <a:gd name="connsiteX33" fmla="*/ 1747374 w 1778688"/>
              <a:gd name="connsiteY33" fmla="*/ 287394 h 383935"/>
              <a:gd name="connsiteX34" fmla="*/ 1750381 w 1778688"/>
              <a:gd name="connsiteY34" fmla="*/ 286550 h 383935"/>
              <a:gd name="connsiteX35" fmla="*/ 1751392 w 1778688"/>
              <a:gd name="connsiteY35" fmla="*/ 284575 h 383935"/>
              <a:gd name="connsiteX36" fmla="*/ 1750967 w 1778688"/>
              <a:gd name="connsiteY36" fmla="*/ 283340 h 383935"/>
              <a:gd name="connsiteX37" fmla="*/ 1749481 w 1778688"/>
              <a:gd name="connsiteY37" fmla="*/ 282454 h 383935"/>
              <a:gd name="connsiteX38" fmla="*/ 1746174 w 1778688"/>
              <a:gd name="connsiteY38" fmla="*/ 281561 h 383935"/>
              <a:gd name="connsiteX39" fmla="*/ 1741514 w 1778688"/>
              <a:gd name="connsiteY39" fmla="*/ 279538 h 383935"/>
              <a:gd name="connsiteX40" fmla="*/ 1739630 w 1778688"/>
              <a:gd name="connsiteY40" fmla="*/ 275422 h 383935"/>
              <a:gd name="connsiteX41" fmla="*/ 1740516 w 1778688"/>
              <a:gd name="connsiteY41" fmla="*/ 272499 h 383935"/>
              <a:gd name="connsiteX42" fmla="*/ 1743069 w 1778688"/>
              <a:gd name="connsiteY42" fmla="*/ 270427 h 383935"/>
              <a:gd name="connsiteX43" fmla="*/ 1747095 w 1778688"/>
              <a:gd name="connsiteY43" fmla="*/ 269716 h 383935"/>
              <a:gd name="connsiteX44" fmla="*/ 1415465 w 1778688"/>
              <a:gd name="connsiteY44" fmla="*/ 138005 h 383935"/>
              <a:gd name="connsiteX45" fmla="*/ 1361597 w 1778688"/>
              <a:gd name="connsiteY45" fmla="*/ 195655 h 383935"/>
              <a:gd name="connsiteX46" fmla="*/ 1415465 w 1778688"/>
              <a:gd name="connsiteY46" fmla="*/ 253724 h 383935"/>
              <a:gd name="connsiteX47" fmla="*/ 1468492 w 1778688"/>
              <a:gd name="connsiteY47" fmla="*/ 195655 h 383935"/>
              <a:gd name="connsiteX48" fmla="*/ 1415465 w 1778688"/>
              <a:gd name="connsiteY48" fmla="*/ 138005 h 383935"/>
              <a:gd name="connsiteX49" fmla="*/ 743459 w 1778688"/>
              <a:gd name="connsiteY49" fmla="*/ 138005 h 383935"/>
              <a:gd name="connsiteX50" fmla="*/ 689592 w 1778688"/>
              <a:gd name="connsiteY50" fmla="*/ 195655 h 383935"/>
              <a:gd name="connsiteX51" fmla="*/ 743459 w 1778688"/>
              <a:gd name="connsiteY51" fmla="*/ 253724 h 383935"/>
              <a:gd name="connsiteX52" fmla="*/ 796486 w 1778688"/>
              <a:gd name="connsiteY52" fmla="*/ 195655 h 383935"/>
              <a:gd name="connsiteX53" fmla="*/ 743459 w 1778688"/>
              <a:gd name="connsiteY53" fmla="*/ 138005 h 383935"/>
              <a:gd name="connsiteX54" fmla="*/ 262734 w 1778688"/>
              <a:gd name="connsiteY54" fmla="*/ 137498 h 383935"/>
              <a:gd name="connsiteX55" fmla="*/ 274738 w 1778688"/>
              <a:gd name="connsiteY55" fmla="*/ 143636 h 383935"/>
              <a:gd name="connsiteX56" fmla="*/ 293344 w 1778688"/>
              <a:gd name="connsiteY56" fmla="*/ 146913 h 383935"/>
              <a:gd name="connsiteX57" fmla="*/ 274648 w 1778688"/>
              <a:gd name="connsiteY57" fmla="*/ 191961 h 383935"/>
              <a:gd name="connsiteX58" fmla="*/ 279029 w 1778688"/>
              <a:gd name="connsiteY58" fmla="*/ 199767 h 383935"/>
              <a:gd name="connsiteX59" fmla="*/ 293434 w 1778688"/>
              <a:gd name="connsiteY59" fmla="*/ 198665 h 383935"/>
              <a:gd name="connsiteX60" fmla="*/ 308889 w 1778688"/>
              <a:gd name="connsiteY60" fmla="*/ 199946 h 383935"/>
              <a:gd name="connsiteX61" fmla="*/ 385447 w 1778688"/>
              <a:gd name="connsiteY61" fmla="*/ 306637 h 383935"/>
              <a:gd name="connsiteX62" fmla="*/ 277979 w 1778688"/>
              <a:gd name="connsiteY62" fmla="*/ 382641 h 383935"/>
              <a:gd name="connsiteX63" fmla="*/ 201424 w 1778688"/>
              <a:gd name="connsiteY63" fmla="*/ 275950 h 383935"/>
              <a:gd name="connsiteX64" fmla="*/ 238756 w 1778688"/>
              <a:gd name="connsiteY64" fmla="*/ 291204 h 383935"/>
              <a:gd name="connsiteX65" fmla="*/ 248297 w 1778688"/>
              <a:gd name="connsiteY65" fmla="*/ 321925 h 383935"/>
              <a:gd name="connsiteX66" fmla="*/ 324254 w 1778688"/>
              <a:gd name="connsiteY66" fmla="*/ 336080 h 383935"/>
              <a:gd name="connsiteX67" fmla="*/ 338512 w 1778688"/>
              <a:gd name="connsiteY67" fmla="*/ 260669 h 383935"/>
              <a:gd name="connsiteX68" fmla="*/ 262554 w 1778688"/>
              <a:gd name="connsiteY68" fmla="*/ 246514 h 383935"/>
              <a:gd name="connsiteX69" fmla="*/ 240077 w 1778688"/>
              <a:gd name="connsiteY69" fmla="*/ 191961 h 383935"/>
              <a:gd name="connsiteX70" fmla="*/ 1113718 w 1778688"/>
              <a:gd name="connsiteY70" fmla="*/ 133387 h 383935"/>
              <a:gd name="connsiteX71" fmla="*/ 1064532 w 1778688"/>
              <a:gd name="connsiteY71" fmla="*/ 176439 h 383935"/>
              <a:gd name="connsiteX72" fmla="*/ 1161733 w 1778688"/>
              <a:gd name="connsiteY72" fmla="*/ 176439 h 383935"/>
              <a:gd name="connsiteX73" fmla="*/ 1113718 w 1778688"/>
              <a:gd name="connsiteY73" fmla="*/ 133387 h 383935"/>
              <a:gd name="connsiteX74" fmla="*/ 1651972 w 1778688"/>
              <a:gd name="connsiteY74" fmla="*/ 89947 h 383935"/>
              <a:gd name="connsiteX75" fmla="*/ 1728556 w 1778688"/>
              <a:gd name="connsiteY75" fmla="*/ 174770 h 383935"/>
              <a:gd name="connsiteX76" fmla="*/ 1728556 w 1778688"/>
              <a:gd name="connsiteY76" fmla="*/ 295911 h 383935"/>
              <a:gd name="connsiteX77" fmla="*/ 1677210 w 1778688"/>
              <a:gd name="connsiteY77" fmla="*/ 295911 h 383935"/>
              <a:gd name="connsiteX78" fmla="*/ 1677210 w 1778688"/>
              <a:gd name="connsiteY78" fmla="*/ 182278 h 383935"/>
              <a:gd name="connsiteX79" fmla="*/ 1636397 w 1778688"/>
              <a:gd name="connsiteY79" fmla="*/ 138005 h 383935"/>
              <a:gd name="connsiteX80" fmla="*/ 1595163 w 1778688"/>
              <a:gd name="connsiteY80" fmla="*/ 182278 h 383935"/>
              <a:gd name="connsiteX81" fmla="*/ 1595163 w 1778688"/>
              <a:gd name="connsiteY81" fmla="*/ 295911 h 383935"/>
              <a:gd name="connsiteX82" fmla="*/ 1543817 w 1778688"/>
              <a:gd name="connsiteY82" fmla="*/ 295911 h 383935"/>
              <a:gd name="connsiteX83" fmla="*/ 1543817 w 1778688"/>
              <a:gd name="connsiteY83" fmla="*/ 95787 h 383935"/>
              <a:gd name="connsiteX84" fmla="*/ 1595163 w 1778688"/>
              <a:gd name="connsiteY84" fmla="*/ 95787 h 383935"/>
              <a:gd name="connsiteX85" fmla="*/ 1595163 w 1778688"/>
              <a:gd name="connsiteY85" fmla="*/ 115421 h 383935"/>
              <a:gd name="connsiteX86" fmla="*/ 1651972 w 1778688"/>
              <a:gd name="connsiteY86" fmla="*/ 89947 h 383935"/>
              <a:gd name="connsiteX87" fmla="*/ 1415045 w 1778688"/>
              <a:gd name="connsiteY87" fmla="*/ 89947 h 383935"/>
              <a:gd name="connsiteX88" fmla="*/ 1520259 w 1778688"/>
              <a:gd name="connsiteY88" fmla="*/ 196073 h 383935"/>
              <a:gd name="connsiteX89" fmla="*/ 1415168 w 1778688"/>
              <a:gd name="connsiteY89" fmla="*/ 301781 h 383935"/>
              <a:gd name="connsiteX90" fmla="*/ 1415045 w 1778688"/>
              <a:gd name="connsiteY90" fmla="*/ 301781 h 383935"/>
              <a:gd name="connsiteX91" fmla="*/ 1310281 w 1778688"/>
              <a:gd name="connsiteY91" fmla="*/ 196073 h 383935"/>
              <a:gd name="connsiteX92" fmla="*/ 1415045 w 1778688"/>
              <a:gd name="connsiteY92" fmla="*/ 89947 h 383935"/>
              <a:gd name="connsiteX93" fmla="*/ 1112908 w 1778688"/>
              <a:gd name="connsiteY93" fmla="*/ 89947 h 383935"/>
              <a:gd name="connsiteX94" fmla="*/ 1214340 w 1778688"/>
              <a:gd name="connsiteY94" fmla="*/ 191902 h 383935"/>
              <a:gd name="connsiteX95" fmla="*/ 1213080 w 1778688"/>
              <a:gd name="connsiteY95" fmla="*/ 208616 h 383935"/>
              <a:gd name="connsiteX96" fmla="*/ 1063692 w 1778688"/>
              <a:gd name="connsiteY96" fmla="*/ 208616 h 383935"/>
              <a:gd name="connsiteX97" fmla="*/ 1121340 w 1778688"/>
              <a:gd name="connsiteY97" fmla="*/ 256643 h 383935"/>
              <a:gd name="connsiteX98" fmla="*/ 1170586 w 1778688"/>
              <a:gd name="connsiteY98" fmla="*/ 235788 h 383935"/>
              <a:gd name="connsiteX99" fmla="*/ 1197085 w 1778688"/>
              <a:gd name="connsiteY99" fmla="*/ 270468 h 383935"/>
              <a:gd name="connsiteX100" fmla="*/ 1119240 w 1778688"/>
              <a:gd name="connsiteY100" fmla="*/ 301811 h 383935"/>
              <a:gd name="connsiteX101" fmla="*/ 1011085 w 1778688"/>
              <a:gd name="connsiteY101" fmla="*/ 196073 h 383935"/>
              <a:gd name="connsiteX102" fmla="*/ 1112908 w 1778688"/>
              <a:gd name="connsiteY102" fmla="*/ 89947 h 383935"/>
              <a:gd name="connsiteX103" fmla="*/ 735056 w 1778688"/>
              <a:gd name="connsiteY103" fmla="*/ 89947 h 383935"/>
              <a:gd name="connsiteX104" fmla="*/ 796486 w 1778688"/>
              <a:gd name="connsiteY104" fmla="*/ 115838 h 383935"/>
              <a:gd name="connsiteX105" fmla="*/ 796486 w 1778688"/>
              <a:gd name="connsiteY105" fmla="*/ 95787 h 383935"/>
              <a:gd name="connsiteX106" fmla="*/ 848253 w 1778688"/>
              <a:gd name="connsiteY106" fmla="*/ 95787 h 383935"/>
              <a:gd name="connsiteX107" fmla="*/ 848253 w 1778688"/>
              <a:gd name="connsiteY107" fmla="*/ 295911 h 383935"/>
              <a:gd name="connsiteX108" fmla="*/ 796486 w 1778688"/>
              <a:gd name="connsiteY108" fmla="*/ 295911 h 383935"/>
              <a:gd name="connsiteX109" fmla="*/ 796486 w 1778688"/>
              <a:gd name="connsiteY109" fmla="*/ 274192 h 383935"/>
              <a:gd name="connsiteX110" fmla="*/ 735056 w 1778688"/>
              <a:gd name="connsiteY110" fmla="*/ 301781 h 383935"/>
              <a:gd name="connsiteX111" fmla="*/ 638245 w 1778688"/>
              <a:gd name="connsiteY111" fmla="*/ 196073 h 383935"/>
              <a:gd name="connsiteX112" fmla="*/ 735056 w 1778688"/>
              <a:gd name="connsiteY112" fmla="*/ 89947 h 383935"/>
              <a:gd name="connsiteX113" fmla="*/ 556409 w 1778688"/>
              <a:gd name="connsiteY113" fmla="*/ 89947 h 383935"/>
              <a:gd name="connsiteX114" fmla="*/ 635935 w 1778688"/>
              <a:gd name="connsiteY114" fmla="*/ 120039 h 383935"/>
              <a:gd name="connsiteX115" fmla="*/ 606465 w 1778688"/>
              <a:gd name="connsiteY115" fmla="*/ 156387 h 383935"/>
              <a:gd name="connsiteX116" fmla="*/ 558930 w 1778688"/>
              <a:gd name="connsiteY116" fmla="*/ 138005 h 383935"/>
              <a:gd name="connsiteX117" fmla="*/ 502542 w 1778688"/>
              <a:gd name="connsiteY117" fmla="*/ 195655 h 383935"/>
              <a:gd name="connsiteX118" fmla="*/ 558510 w 1778688"/>
              <a:gd name="connsiteY118" fmla="*/ 253724 h 383935"/>
              <a:gd name="connsiteX119" fmla="*/ 608146 w 1778688"/>
              <a:gd name="connsiteY119" fmla="*/ 234089 h 383935"/>
              <a:gd name="connsiteX120" fmla="*/ 634254 w 1778688"/>
              <a:gd name="connsiteY120" fmla="*/ 271689 h 383935"/>
              <a:gd name="connsiteX121" fmla="*/ 557249 w 1778688"/>
              <a:gd name="connsiteY121" fmla="*/ 301781 h 383935"/>
              <a:gd name="connsiteX122" fmla="*/ 451192 w 1778688"/>
              <a:gd name="connsiteY122" fmla="*/ 197148 h 383935"/>
              <a:gd name="connsiteX123" fmla="*/ 451195 w 1778688"/>
              <a:gd name="connsiteY123" fmla="*/ 196073 h 383935"/>
              <a:gd name="connsiteX124" fmla="*/ 556409 w 1778688"/>
              <a:gd name="connsiteY124" fmla="*/ 89947 h 383935"/>
              <a:gd name="connsiteX125" fmla="*/ 985847 w 1778688"/>
              <a:gd name="connsiteY125" fmla="*/ 89888 h 383935"/>
              <a:gd name="connsiteX126" fmla="*/ 1018258 w 1778688"/>
              <a:gd name="connsiteY126" fmla="*/ 99928 h 383935"/>
              <a:gd name="connsiteX127" fmla="*/ 996771 w 1778688"/>
              <a:gd name="connsiteY127" fmla="*/ 148373 h 383935"/>
              <a:gd name="connsiteX128" fmla="*/ 970272 w 1778688"/>
              <a:gd name="connsiteY128" fmla="*/ 139613 h 383935"/>
              <a:gd name="connsiteX129" fmla="*/ 936602 w 1778688"/>
              <a:gd name="connsiteY129" fmla="*/ 183887 h 383935"/>
              <a:gd name="connsiteX130" fmla="*/ 936602 w 1778688"/>
              <a:gd name="connsiteY130" fmla="*/ 295911 h 383935"/>
              <a:gd name="connsiteX131" fmla="*/ 885285 w 1778688"/>
              <a:gd name="connsiteY131" fmla="*/ 295911 h 383935"/>
              <a:gd name="connsiteX132" fmla="*/ 885285 w 1778688"/>
              <a:gd name="connsiteY132" fmla="*/ 95787 h 383935"/>
              <a:gd name="connsiteX133" fmla="*/ 936602 w 1778688"/>
              <a:gd name="connsiteY133" fmla="*/ 95787 h 383935"/>
              <a:gd name="connsiteX134" fmla="*/ 936602 w 1778688"/>
              <a:gd name="connsiteY134" fmla="*/ 117477 h 383935"/>
              <a:gd name="connsiteX135" fmla="*/ 985847 w 1778688"/>
              <a:gd name="connsiteY135" fmla="*/ 89888 h 383935"/>
              <a:gd name="connsiteX136" fmla="*/ 1235377 w 1778688"/>
              <a:gd name="connsiteY136" fmla="*/ 8491 h 383935"/>
              <a:gd name="connsiteX137" fmla="*/ 1286724 w 1778688"/>
              <a:gd name="connsiteY137" fmla="*/ 8491 h 383935"/>
              <a:gd name="connsiteX138" fmla="*/ 1286724 w 1778688"/>
              <a:gd name="connsiteY138" fmla="*/ 295912 h 383935"/>
              <a:gd name="connsiteX139" fmla="*/ 1235377 w 1778688"/>
              <a:gd name="connsiteY139" fmla="*/ 295912 h 383935"/>
              <a:gd name="connsiteX140" fmla="*/ 93300 w 1778688"/>
              <a:gd name="connsiteY140" fmla="*/ 0 h 383935"/>
              <a:gd name="connsiteX141" fmla="*/ 93300 w 1778688"/>
              <a:gd name="connsiteY141" fmla="*/ 30 h 383935"/>
              <a:gd name="connsiteX142" fmla="*/ 109343 w 1778688"/>
              <a:gd name="connsiteY142" fmla="*/ 1359 h 383935"/>
              <a:gd name="connsiteX143" fmla="*/ 184225 w 1778688"/>
              <a:gd name="connsiteY143" fmla="*/ 71343 h 383935"/>
              <a:gd name="connsiteX144" fmla="*/ 185309 w 1778688"/>
              <a:gd name="connsiteY144" fmla="*/ 107978 h 383935"/>
              <a:gd name="connsiteX145" fmla="*/ 193382 w 1778688"/>
              <a:gd name="connsiteY145" fmla="*/ 111280 h 383935"/>
              <a:gd name="connsiteX146" fmla="*/ 201244 w 1778688"/>
              <a:gd name="connsiteY146" fmla="*/ 106930 h 383935"/>
              <a:gd name="connsiteX147" fmla="*/ 200134 w 1778688"/>
              <a:gd name="connsiteY147" fmla="*/ 92629 h 383935"/>
              <a:gd name="connsiteX148" fmla="*/ 293434 w 1778688"/>
              <a:gd name="connsiteY148" fmla="*/ 0 h 383935"/>
              <a:gd name="connsiteX149" fmla="*/ 293434 w 1778688"/>
              <a:gd name="connsiteY149" fmla="*/ 149 h 383935"/>
              <a:gd name="connsiteX150" fmla="*/ 308877 w 1778688"/>
              <a:gd name="connsiteY150" fmla="*/ 1431 h 383935"/>
              <a:gd name="connsiteX151" fmla="*/ 385423 w 1778688"/>
              <a:gd name="connsiteY151" fmla="*/ 108131 h 383935"/>
              <a:gd name="connsiteX152" fmla="*/ 277949 w 1778688"/>
              <a:gd name="connsiteY152" fmla="*/ 184126 h 383935"/>
              <a:gd name="connsiteX153" fmla="*/ 293344 w 1778688"/>
              <a:gd name="connsiteY153" fmla="*/ 147062 h 383935"/>
              <a:gd name="connsiteX154" fmla="*/ 324287 w 1778688"/>
              <a:gd name="connsiteY154" fmla="*/ 137591 h 383935"/>
              <a:gd name="connsiteX155" fmla="*/ 338544 w 1778688"/>
              <a:gd name="connsiteY155" fmla="*/ 62180 h 383935"/>
              <a:gd name="connsiteX156" fmla="*/ 262587 w 1778688"/>
              <a:gd name="connsiteY156" fmla="*/ 48025 h 383935"/>
              <a:gd name="connsiteX157" fmla="*/ 248329 w 1778688"/>
              <a:gd name="connsiteY157" fmla="*/ 123436 h 383935"/>
              <a:gd name="connsiteX158" fmla="*/ 193382 w 1778688"/>
              <a:gd name="connsiteY158" fmla="*/ 145602 h 383935"/>
              <a:gd name="connsiteX159" fmla="*/ 138524 w 1778688"/>
              <a:gd name="connsiteY159" fmla="*/ 123168 h 383935"/>
              <a:gd name="connsiteX160" fmla="*/ 148003 w 1778688"/>
              <a:gd name="connsiteY160" fmla="*/ 92731 h 383935"/>
              <a:gd name="connsiteX161" fmla="*/ 138468 w 1778688"/>
              <a:gd name="connsiteY161" fmla="*/ 62028 h 383935"/>
              <a:gd name="connsiteX162" fmla="*/ 62510 w 1778688"/>
              <a:gd name="connsiteY162" fmla="*/ 47873 h 383935"/>
              <a:gd name="connsiteX163" fmla="*/ 48253 w 1778688"/>
              <a:gd name="connsiteY163" fmla="*/ 123284 h 383935"/>
              <a:gd name="connsiteX164" fmla="*/ 124210 w 1778688"/>
              <a:gd name="connsiteY164" fmla="*/ 137439 h 383935"/>
              <a:gd name="connsiteX165" fmla="*/ 146657 w 1778688"/>
              <a:gd name="connsiteY165" fmla="*/ 191961 h 383935"/>
              <a:gd name="connsiteX166" fmla="*/ 124000 w 1778688"/>
              <a:gd name="connsiteY166" fmla="*/ 246424 h 383935"/>
              <a:gd name="connsiteX167" fmla="*/ 111996 w 1778688"/>
              <a:gd name="connsiteY167" fmla="*/ 240287 h 383935"/>
              <a:gd name="connsiteX168" fmla="*/ 93390 w 1778688"/>
              <a:gd name="connsiteY168" fmla="*/ 237009 h 383935"/>
              <a:gd name="connsiteX169" fmla="*/ 62447 w 1778688"/>
              <a:gd name="connsiteY169" fmla="*/ 246480 h 383935"/>
              <a:gd name="connsiteX170" fmla="*/ 48189 w 1778688"/>
              <a:gd name="connsiteY170" fmla="*/ 321891 h 383935"/>
              <a:gd name="connsiteX171" fmla="*/ 124147 w 1778688"/>
              <a:gd name="connsiteY171" fmla="*/ 336046 h 383935"/>
              <a:gd name="connsiteX172" fmla="*/ 138404 w 1778688"/>
              <a:gd name="connsiteY172" fmla="*/ 260635 h 383935"/>
              <a:gd name="connsiteX173" fmla="*/ 193382 w 1778688"/>
              <a:gd name="connsiteY173" fmla="*/ 238320 h 383935"/>
              <a:gd name="connsiteX174" fmla="*/ 248210 w 1778688"/>
              <a:gd name="connsiteY174" fmla="*/ 260754 h 383935"/>
              <a:gd name="connsiteX175" fmla="*/ 238757 w 1778688"/>
              <a:gd name="connsiteY175" fmla="*/ 291203 h 383935"/>
              <a:gd name="connsiteX176" fmla="*/ 193382 w 1778688"/>
              <a:gd name="connsiteY176" fmla="*/ 272642 h 383935"/>
              <a:gd name="connsiteX177" fmla="*/ 185519 w 1778688"/>
              <a:gd name="connsiteY177" fmla="*/ 276992 h 383935"/>
              <a:gd name="connsiteX178" fmla="*/ 185351 w 1778688"/>
              <a:gd name="connsiteY178" fmla="*/ 306526 h 383935"/>
              <a:gd name="connsiteX179" fmla="*/ 77998 w 1778688"/>
              <a:gd name="connsiteY179" fmla="*/ 382542 h 383935"/>
              <a:gd name="connsiteX180" fmla="*/ 1431 w 1778688"/>
              <a:gd name="connsiteY180" fmla="*/ 275961 h 383935"/>
              <a:gd name="connsiteX181" fmla="*/ 71780 w 1778688"/>
              <a:gd name="connsiteY181" fmla="*/ 201171 h 383935"/>
              <a:gd name="connsiteX182" fmla="*/ 108762 w 1778688"/>
              <a:gd name="connsiteY182" fmla="*/ 199946 h 383935"/>
              <a:gd name="connsiteX183" fmla="*/ 112086 w 1778688"/>
              <a:gd name="connsiteY183" fmla="*/ 191932 h 383935"/>
              <a:gd name="connsiteX184" fmla="*/ 107705 w 1778688"/>
              <a:gd name="connsiteY184" fmla="*/ 184155 h 383935"/>
              <a:gd name="connsiteX185" fmla="*/ 93300 w 1778688"/>
              <a:gd name="connsiteY185" fmla="*/ 185258 h 383935"/>
              <a:gd name="connsiteX186" fmla="*/ 0 w 1778688"/>
              <a:gd name="connsiteY186" fmla="*/ 92629 h 383935"/>
              <a:gd name="connsiteX187" fmla="*/ 93300 w 1778688"/>
              <a:gd name="connsiteY187" fmla="*/ 0 h 38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778688" h="383935">
                <a:moveTo>
                  <a:pt x="1758931" y="270064"/>
                </a:moveTo>
                <a:lnTo>
                  <a:pt x="1765112" y="270064"/>
                </a:lnTo>
                <a:lnTo>
                  <a:pt x="1768824" y="284017"/>
                </a:lnTo>
                <a:lnTo>
                  <a:pt x="1772493" y="270064"/>
                </a:lnTo>
                <a:lnTo>
                  <a:pt x="1778688" y="270064"/>
                </a:lnTo>
                <a:lnTo>
                  <a:pt x="1778688" y="290519"/>
                </a:lnTo>
                <a:lnTo>
                  <a:pt x="1774851" y="290519"/>
                </a:lnTo>
                <a:lnTo>
                  <a:pt x="1774851" y="274418"/>
                </a:lnTo>
                <a:lnTo>
                  <a:pt x="1770791" y="290519"/>
                </a:lnTo>
                <a:lnTo>
                  <a:pt x="1766815" y="290519"/>
                </a:lnTo>
                <a:lnTo>
                  <a:pt x="1762768" y="274418"/>
                </a:lnTo>
                <a:lnTo>
                  <a:pt x="1762768" y="290519"/>
                </a:lnTo>
                <a:lnTo>
                  <a:pt x="1758931" y="290519"/>
                </a:lnTo>
                <a:close/>
                <a:moveTo>
                  <a:pt x="1747095" y="269716"/>
                </a:moveTo>
                <a:cubicBezTo>
                  <a:pt x="1749662" y="269716"/>
                  <a:pt x="1751594" y="270278"/>
                  <a:pt x="1752892" y="271404"/>
                </a:cubicBezTo>
                <a:cubicBezTo>
                  <a:pt x="1754190" y="272529"/>
                  <a:pt x="1754871" y="274032"/>
                  <a:pt x="1754936" y="275911"/>
                </a:cubicBezTo>
                <a:lnTo>
                  <a:pt x="1750806" y="276092"/>
                </a:lnTo>
                <a:cubicBezTo>
                  <a:pt x="1750629" y="275041"/>
                  <a:pt x="1750250" y="274285"/>
                  <a:pt x="1749669" y="273825"/>
                </a:cubicBezTo>
                <a:cubicBezTo>
                  <a:pt x="1749088" y="273364"/>
                  <a:pt x="1748216" y="273134"/>
                  <a:pt x="1747053" y="273134"/>
                </a:cubicBezTo>
                <a:cubicBezTo>
                  <a:pt x="1745853" y="273134"/>
                  <a:pt x="1744914" y="273381"/>
                  <a:pt x="1744234" y="273874"/>
                </a:cubicBezTo>
                <a:cubicBezTo>
                  <a:pt x="1743797" y="274190"/>
                  <a:pt x="1743579" y="274613"/>
                  <a:pt x="1743579" y="275143"/>
                </a:cubicBezTo>
                <a:cubicBezTo>
                  <a:pt x="1743579" y="275627"/>
                  <a:pt x="1743783" y="276041"/>
                  <a:pt x="1744193" y="276385"/>
                </a:cubicBezTo>
                <a:cubicBezTo>
                  <a:pt x="1744714" y="276822"/>
                  <a:pt x="1745979" y="277278"/>
                  <a:pt x="1747988" y="277752"/>
                </a:cubicBezTo>
                <a:cubicBezTo>
                  <a:pt x="1749997" y="278227"/>
                  <a:pt x="1751483" y="278717"/>
                  <a:pt x="1752446" y="279224"/>
                </a:cubicBezTo>
                <a:cubicBezTo>
                  <a:pt x="1753408" y="279731"/>
                  <a:pt x="1754162" y="280424"/>
                  <a:pt x="1754706" y="281303"/>
                </a:cubicBezTo>
                <a:cubicBezTo>
                  <a:pt x="1755250" y="282182"/>
                  <a:pt x="1755522" y="283268"/>
                  <a:pt x="1755522" y="284561"/>
                </a:cubicBezTo>
                <a:cubicBezTo>
                  <a:pt x="1755522" y="285733"/>
                  <a:pt x="1755197" y="286831"/>
                  <a:pt x="1754545" y="287854"/>
                </a:cubicBezTo>
                <a:cubicBezTo>
                  <a:pt x="1753894" y="288877"/>
                  <a:pt x="1752973" y="289638"/>
                  <a:pt x="1751783" y="290135"/>
                </a:cubicBezTo>
                <a:cubicBezTo>
                  <a:pt x="1750592" y="290633"/>
                  <a:pt x="1749109" y="290882"/>
                  <a:pt x="1747332" y="290882"/>
                </a:cubicBezTo>
                <a:cubicBezTo>
                  <a:pt x="1744746" y="290882"/>
                  <a:pt x="1742760" y="290284"/>
                  <a:pt x="1741374" y="289089"/>
                </a:cubicBezTo>
                <a:cubicBezTo>
                  <a:pt x="1739988" y="287894"/>
                  <a:pt x="1739160" y="286152"/>
                  <a:pt x="1738891" y="283864"/>
                </a:cubicBezTo>
                <a:lnTo>
                  <a:pt x="1742909" y="283473"/>
                </a:lnTo>
                <a:cubicBezTo>
                  <a:pt x="1743151" y="284822"/>
                  <a:pt x="1743641" y="285812"/>
                  <a:pt x="1744381" y="286445"/>
                </a:cubicBezTo>
                <a:cubicBezTo>
                  <a:pt x="1745120" y="287077"/>
                  <a:pt x="1746118" y="287394"/>
                  <a:pt x="1747374" y="287394"/>
                </a:cubicBezTo>
                <a:cubicBezTo>
                  <a:pt x="1748704" y="287394"/>
                  <a:pt x="1749706" y="287112"/>
                  <a:pt x="1750381" y="286550"/>
                </a:cubicBezTo>
                <a:cubicBezTo>
                  <a:pt x="1751055" y="285987"/>
                  <a:pt x="1751392" y="285329"/>
                  <a:pt x="1751392" y="284575"/>
                </a:cubicBezTo>
                <a:cubicBezTo>
                  <a:pt x="1751392" y="284092"/>
                  <a:pt x="1751250" y="283680"/>
                  <a:pt x="1750967" y="283340"/>
                </a:cubicBezTo>
                <a:cubicBezTo>
                  <a:pt x="1750683" y="283001"/>
                  <a:pt x="1750188" y="282706"/>
                  <a:pt x="1749481" y="282454"/>
                </a:cubicBezTo>
                <a:cubicBezTo>
                  <a:pt x="1748997" y="282287"/>
                  <a:pt x="1747895" y="281989"/>
                  <a:pt x="1746174" y="281561"/>
                </a:cubicBezTo>
                <a:cubicBezTo>
                  <a:pt x="1743960" y="281013"/>
                  <a:pt x="1742407" y="280338"/>
                  <a:pt x="1741514" y="279538"/>
                </a:cubicBezTo>
                <a:cubicBezTo>
                  <a:pt x="1740258" y="278413"/>
                  <a:pt x="1739630" y="277041"/>
                  <a:pt x="1739630" y="275422"/>
                </a:cubicBezTo>
                <a:cubicBezTo>
                  <a:pt x="1739630" y="274380"/>
                  <a:pt x="1739925" y="273406"/>
                  <a:pt x="1740516" y="272499"/>
                </a:cubicBezTo>
                <a:cubicBezTo>
                  <a:pt x="1741107" y="271592"/>
                  <a:pt x="1741958" y="270902"/>
                  <a:pt x="1743069" y="270427"/>
                </a:cubicBezTo>
                <a:cubicBezTo>
                  <a:pt x="1744181" y="269953"/>
                  <a:pt x="1745523" y="269716"/>
                  <a:pt x="1747095" y="269716"/>
                </a:cubicBezTo>
                <a:close/>
                <a:moveTo>
                  <a:pt x="1415465" y="138005"/>
                </a:moveTo>
                <a:cubicBezTo>
                  <a:pt x="1384735" y="138005"/>
                  <a:pt x="1361597" y="163478"/>
                  <a:pt x="1361597" y="195655"/>
                </a:cubicBezTo>
                <a:cubicBezTo>
                  <a:pt x="1361597" y="227833"/>
                  <a:pt x="1384345" y="253724"/>
                  <a:pt x="1415465" y="253724"/>
                </a:cubicBezTo>
                <a:cubicBezTo>
                  <a:pt x="1446585" y="253724"/>
                  <a:pt x="1468492" y="227714"/>
                  <a:pt x="1468492" y="195655"/>
                </a:cubicBezTo>
                <a:cubicBezTo>
                  <a:pt x="1468492" y="163478"/>
                  <a:pt x="1446195" y="138005"/>
                  <a:pt x="1415465" y="138005"/>
                </a:cubicBezTo>
                <a:close/>
                <a:moveTo>
                  <a:pt x="743459" y="138005"/>
                </a:moveTo>
                <a:cubicBezTo>
                  <a:pt x="712729" y="138005"/>
                  <a:pt x="689592" y="163478"/>
                  <a:pt x="689592" y="195655"/>
                </a:cubicBezTo>
                <a:cubicBezTo>
                  <a:pt x="689592" y="227833"/>
                  <a:pt x="712309" y="253724"/>
                  <a:pt x="743459" y="253724"/>
                </a:cubicBezTo>
                <a:cubicBezTo>
                  <a:pt x="774609" y="253724"/>
                  <a:pt x="796486" y="227714"/>
                  <a:pt x="796486" y="195655"/>
                </a:cubicBezTo>
                <a:cubicBezTo>
                  <a:pt x="796486" y="163478"/>
                  <a:pt x="774189" y="138005"/>
                  <a:pt x="743459" y="138005"/>
                </a:cubicBezTo>
                <a:close/>
                <a:moveTo>
                  <a:pt x="262734" y="137498"/>
                </a:moveTo>
                <a:cubicBezTo>
                  <a:pt x="266461" y="140037"/>
                  <a:pt x="270492" y="142099"/>
                  <a:pt x="274738" y="143636"/>
                </a:cubicBezTo>
                <a:cubicBezTo>
                  <a:pt x="280701" y="145793"/>
                  <a:pt x="286997" y="146901"/>
                  <a:pt x="293344" y="146913"/>
                </a:cubicBezTo>
                <a:lnTo>
                  <a:pt x="274648" y="191961"/>
                </a:lnTo>
                <a:lnTo>
                  <a:pt x="279029" y="199767"/>
                </a:lnTo>
                <a:cubicBezTo>
                  <a:pt x="283795" y="199022"/>
                  <a:pt x="288612" y="198653"/>
                  <a:pt x="293434" y="198665"/>
                </a:cubicBezTo>
                <a:cubicBezTo>
                  <a:pt x="298614" y="198665"/>
                  <a:pt x="303784" y="199094"/>
                  <a:pt x="308889" y="199946"/>
                </a:cubicBezTo>
                <a:cubicBezTo>
                  <a:pt x="359707" y="208419"/>
                  <a:pt x="393982" y="256188"/>
                  <a:pt x="385447" y="306637"/>
                </a:cubicBezTo>
                <a:cubicBezTo>
                  <a:pt x="376912" y="357087"/>
                  <a:pt x="328797" y="391117"/>
                  <a:pt x="277979" y="382641"/>
                </a:cubicBezTo>
                <a:cubicBezTo>
                  <a:pt x="227164" y="374168"/>
                  <a:pt x="192890" y="326400"/>
                  <a:pt x="201424" y="275950"/>
                </a:cubicBezTo>
                <a:lnTo>
                  <a:pt x="238756" y="291204"/>
                </a:lnTo>
                <a:cubicBezTo>
                  <a:pt x="238738" y="302165"/>
                  <a:pt x="242064" y="312876"/>
                  <a:pt x="248297" y="321925"/>
                </a:cubicBezTo>
                <a:cubicBezTo>
                  <a:pt x="265336" y="346656"/>
                  <a:pt x="299343" y="352993"/>
                  <a:pt x="324254" y="336080"/>
                </a:cubicBezTo>
                <a:cubicBezTo>
                  <a:pt x="349165" y="319163"/>
                  <a:pt x="355548" y="285400"/>
                  <a:pt x="338512" y="260669"/>
                </a:cubicBezTo>
                <a:cubicBezTo>
                  <a:pt x="321472" y="235937"/>
                  <a:pt x="287465" y="229600"/>
                  <a:pt x="262554" y="246514"/>
                </a:cubicBezTo>
                <a:lnTo>
                  <a:pt x="240077" y="191961"/>
                </a:lnTo>
                <a:close/>
                <a:moveTo>
                  <a:pt x="1113718" y="133387"/>
                </a:moveTo>
                <a:cubicBezTo>
                  <a:pt x="1088090" y="133387"/>
                  <a:pt x="1070414" y="150935"/>
                  <a:pt x="1064532" y="176439"/>
                </a:cubicBezTo>
                <a:lnTo>
                  <a:pt x="1161733" y="176439"/>
                </a:lnTo>
                <a:cubicBezTo>
                  <a:pt x="1155732" y="148015"/>
                  <a:pt x="1137726" y="133387"/>
                  <a:pt x="1113718" y="133387"/>
                </a:cubicBezTo>
                <a:close/>
                <a:moveTo>
                  <a:pt x="1651972" y="89947"/>
                </a:moveTo>
                <a:cubicBezTo>
                  <a:pt x="1698547" y="89947"/>
                  <a:pt x="1728556" y="122542"/>
                  <a:pt x="1728556" y="174770"/>
                </a:cubicBezTo>
                <a:lnTo>
                  <a:pt x="1728556" y="295911"/>
                </a:lnTo>
                <a:lnTo>
                  <a:pt x="1677210" y="295911"/>
                </a:lnTo>
                <a:lnTo>
                  <a:pt x="1677210" y="182278"/>
                </a:lnTo>
                <a:cubicBezTo>
                  <a:pt x="1677210" y="155136"/>
                  <a:pt x="1661215" y="138005"/>
                  <a:pt x="1636397" y="138005"/>
                </a:cubicBezTo>
                <a:cubicBezTo>
                  <a:pt x="1610739" y="138005"/>
                  <a:pt x="1595163" y="155136"/>
                  <a:pt x="1595163" y="182278"/>
                </a:cubicBezTo>
                <a:lnTo>
                  <a:pt x="1595163" y="295911"/>
                </a:lnTo>
                <a:lnTo>
                  <a:pt x="1543817" y="295911"/>
                </a:lnTo>
                <a:lnTo>
                  <a:pt x="1543817" y="95787"/>
                </a:lnTo>
                <a:lnTo>
                  <a:pt x="1595163" y="95787"/>
                </a:lnTo>
                <a:lnTo>
                  <a:pt x="1595163" y="115421"/>
                </a:lnTo>
                <a:cubicBezTo>
                  <a:pt x="1607768" y="99154"/>
                  <a:pt x="1627124" y="89947"/>
                  <a:pt x="1651972" y="89947"/>
                </a:cubicBezTo>
                <a:close/>
                <a:moveTo>
                  <a:pt x="1415045" y="89947"/>
                </a:moveTo>
                <a:cubicBezTo>
                  <a:pt x="1473534" y="89947"/>
                  <a:pt x="1520259" y="137617"/>
                  <a:pt x="1520259" y="196073"/>
                </a:cubicBezTo>
                <a:cubicBezTo>
                  <a:pt x="1520640" y="254075"/>
                  <a:pt x="1473591" y="301399"/>
                  <a:pt x="1415168" y="301781"/>
                </a:cubicBezTo>
                <a:cubicBezTo>
                  <a:pt x="1415129" y="301781"/>
                  <a:pt x="1415087" y="301781"/>
                  <a:pt x="1415045" y="301781"/>
                </a:cubicBezTo>
                <a:cubicBezTo>
                  <a:pt x="1356436" y="301781"/>
                  <a:pt x="1310281" y="254141"/>
                  <a:pt x="1310281" y="196073"/>
                </a:cubicBezTo>
                <a:cubicBezTo>
                  <a:pt x="1310281" y="137588"/>
                  <a:pt x="1356556" y="89947"/>
                  <a:pt x="1415045" y="89947"/>
                </a:cubicBezTo>
                <a:close/>
                <a:moveTo>
                  <a:pt x="1112908" y="89947"/>
                </a:moveTo>
                <a:cubicBezTo>
                  <a:pt x="1170976" y="89947"/>
                  <a:pt x="1214340" y="134221"/>
                  <a:pt x="1214340" y="191902"/>
                </a:cubicBezTo>
                <a:cubicBezTo>
                  <a:pt x="1214458" y="197500"/>
                  <a:pt x="1214034" y="203098"/>
                  <a:pt x="1213080" y="208616"/>
                </a:cubicBezTo>
                <a:lnTo>
                  <a:pt x="1063692" y="208616"/>
                </a:lnTo>
                <a:cubicBezTo>
                  <a:pt x="1068734" y="236592"/>
                  <a:pt x="1090190" y="256643"/>
                  <a:pt x="1121340" y="256643"/>
                </a:cubicBezTo>
                <a:cubicBezTo>
                  <a:pt x="1139928" y="256625"/>
                  <a:pt x="1157709" y="249094"/>
                  <a:pt x="1170586" y="235788"/>
                </a:cubicBezTo>
                <a:lnTo>
                  <a:pt x="1197085" y="270468"/>
                </a:lnTo>
                <a:cubicBezTo>
                  <a:pt x="1182080" y="288016"/>
                  <a:pt x="1153331" y="301811"/>
                  <a:pt x="1119240" y="301811"/>
                </a:cubicBezTo>
                <a:cubicBezTo>
                  <a:pt x="1056520" y="301781"/>
                  <a:pt x="1011085" y="254141"/>
                  <a:pt x="1011085" y="196073"/>
                </a:cubicBezTo>
                <a:cubicBezTo>
                  <a:pt x="1011085" y="137588"/>
                  <a:pt x="1054839" y="89947"/>
                  <a:pt x="1112908" y="89947"/>
                </a:cubicBezTo>
                <a:close/>
                <a:moveTo>
                  <a:pt x="735056" y="89947"/>
                </a:moveTo>
                <a:cubicBezTo>
                  <a:pt x="761555" y="89947"/>
                  <a:pt x="782171" y="99571"/>
                  <a:pt x="796486" y="115838"/>
                </a:cubicBezTo>
                <a:lnTo>
                  <a:pt x="796486" y="95787"/>
                </a:lnTo>
                <a:lnTo>
                  <a:pt x="848253" y="95787"/>
                </a:lnTo>
                <a:lnTo>
                  <a:pt x="848253" y="295911"/>
                </a:lnTo>
                <a:lnTo>
                  <a:pt x="796486" y="295911"/>
                </a:lnTo>
                <a:lnTo>
                  <a:pt x="796486" y="274192"/>
                </a:lnTo>
                <a:cubicBezTo>
                  <a:pt x="781274" y="292151"/>
                  <a:pt x="758686" y="302296"/>
                  <a:pt x="735056" y="301781"/>
                </a:cubicBezTo>
                <a:cubicBezTo>
                  <a:pt x="681609" y="301781"/>
                  <a:pt x="638245" y="258312"/>
                  <a:pt x="638245" y="196073"/>
                </a:cubicBezTo>
                <a:cubicBezTo>
                  <a:pt x="638245" y="135502"/>
                  <a:pt x="679088" y="89947"/>
                  <a:pt x="735056" y="89947"/>
                </a:cubicBezTo>
                <a:close/>
                <a:moveTo>
                  <a:pt x="556409" y="89947"/>
                </a:moveTo>
                <a:cubicBezTo>
                  <a:pt x="590920" y="89947"/>
                  <a:pt x="618259" y="101656"/>
                  <a:pt x="635935" y="120039"/>
                </a:cubicBezTo>
                <a:lnTo>
                  <a:pt x="606465" y="156387"/>
                </a:lnTo>
                <a:cubicBezTo>
                  <a:pt x="593831" y="144044"/>
                  <a:pt x="576644" y="137397"/>
                  <a:pt x="558930" y="138005"/>
                </a:cubicBezTo>
                <a:cubicBezTo>
                  <a:pt x="525259" y="138005"/>
                  <a:pt x="502542" y="163478"/>
                  <a:pt x="502542" y="195655"/>
                </a:cubicBezTo>
                <a:cubicBezTo>
                  <a:pt x="502542" y="227833"/>
                  <a:pt x="525679" y="253724"/>
                  <a:pt x="558510" y="253724"/>
                </a:cubicBezTo>
                <a:cubicBezTo>
                  <a:pt x="577074" y="254248"/>
                  <a:pt x="595031" y="247142"/>
                  <a:pt x="608146" y="234089"/>
                </a:cubicBezTo>
                <a:lnTo>
                  <a:pt x="634254" y="271689"/>
                </a:lnTo>
                <a:cubicBezTo>
                  <a:pt x="618259" y="289238"/>
                  <a:pt x="589239" y="301781"/>
                  <a:pt x="557249" y="301781"/>
                </a:cubicBezTo>
                <a:cubicBezTo>
                  <a:pt x="498859" y="301962"/>
                  <a:pt x="451378" y="255118"/>
                  <a:pt x="451192" y="197148"/>
                </a:cubicBezTo>
                <a:cubicBezTo>
                  <a:pt x="451192" y="196791"/>
                  <a:pt x="451192" y="196430"/>
                  <a:pt x="451195" y="196073"/>
                </a:cubicBezTo>
                <a:cubicBezTo>
                  <a:pt x="451195" y="137588"/>
                  <a:pt x="497500" y="89947"/>
                  <a:pt x="556409" y="89947"/>
                </a:cubicBezTo>
                <a:close/>
                <a:moveTo>
                  <a:pt x="985847" y="89888"/>
                </a:moveTo>
                <a:cubicBezTo>
                  <a:pt x="997485" y="89483"/>
                  <a:pt x="1008916" y="93022"/>
                  <a:pt x="1018258" y="99928"/>
                </a:cubicBezTo>
                <a:lnTo>
                  <a:pt x="996771" y="148373"/>
                </a:lnTo>
                <a:cubicBezTo>
                  <a:pt x="989142" y="142652"/>
                  <a:pt x="979833" y="139575"/>
                  <a:pt x="970272" y="139613"/>
                </a:cubicBezTo>
                <a:cubicBezTo>
                  <a:pt x="949656" y="139613"/>
                  <a:pt x="936602" y="156745"/>
                  <a:pt x="936602" y="183887"/>
                </a:cubicBezTo>
                <a:lnTo>
                  <a:pt x="936602" y="295911"/>
                </a:lnTo>
                <a:lnTo>
                  <a:pt x="885285" y="295911"/>
                </a:lnTo>
                <a:lnTo>
                  <a:pt x="885285" y="95787"/>
                </a:lnTo>
                <a:lnTo>
                  <a:pt x="936602" y="95787"/>
                </a:lnTo>
                <a:lnTo>
                  <a:pt x="936602" y="117477"/>
                </a:lnTo>
                <a:cubicBezTo>
                  <a:pt x="947975" y="100763"/>
                  <a:pt x="964811" y="89888"/>
                  <a:pt x="985847" y="89888"/>
                </a:cubicBezTo>
                <a:close/>
                <a:moveTo>
                  <a:pt x="1235377" y="8491"/>
                </a:moveTo>
                <a:lnTo>
                  <a:pt x="1286724" y="8491"/>
                </a:lnTo>
                <a:lnTo>
                  <a:pt x="1286724" y="295912"/>
                </a:lnTo>
                <a:lnTo>
                  <a:pt x="1235377" y="295912"/>
                </a:lnTo>
                <a:close/>
                <a:moveTo>
                  <a:pt x="93300" y="0"/>
                </a:moveTo>
                <a:lnTo>
                  <a:pt x="93300" y="30"/>
                </a:lnTo>
                <a:cubicBezTo>
                  <a:pt x="98678" y="12"/>
                  <a:pt x="104044" y="456"/>
                  <a:pt x="109343" y="1359"/>
                </a:cubicBezTo>
                <a:cubicBezTo>
                  <a:pt x="147325" y="7825"/>
                  <a:pt x="175950" y="36300"/>
                  <a:pt x="184225" y="71343"/>
                </a:cubicBezTo>
                <a:lnTo>
                  <a:pt x="185309" y="107978"/>
                </a:lnTo>
                <a:lnTo>
                  <a:pt x="193382" y="111280"/>
                </a:lnTo>
                <a:lnTo>
                  <a:pt x="201244" y="106930"/>
                </a:lnTo>
                <a:cubicBezTo>
                  <a:pt x="200494" y="102199"/>
                  <a:pt x="200122" y="97417"/>
                  <a:pt x="200134" y="92629"/>
                </a:cubicBezTo>
                <a:cubicBezTo>
                  <a:pt x="200134" y="41470"/>
                  <a:pt x="241904" y="0"/>
                  <a:pt x="293434" y="0"/>
                </a:cubicBezTo>
                <a:lnTo>
                  <a:pt x="293434" y="149"/>
                </a:lnTo>
                <a:cubicBezTo>
                  <a:pt x="298608" y="149"/>
                  <a:pt x="303772" y="578"/>
                  <a:pt x="308877" y="1431"/>
                </a:cubicBezTo>
                <a:cubicBezTo>
                  <a:pt x="359692" y="9910"/>
                  <a:pt x="393963" y="57681"/>
                  <a:pt x="385423" y="108131"/>
                </a:cubicBezTo>
                <a:cubicBezTo>
                  <a:pt x="376882" y="158580"/>
                  <a:pt x="328764" y="192605"/>
                  <a:pt x="277949" y="184126"/>
                </a:cubicBezTo>
                <a:lnTo>
                  <a:pt x="293344" y="147062"/>
                </a:lnTo>
                <a:cubicBezTo>
                  <a:pt x="304384" y="147080"/>
                  <a:pt x="315173" y="143779"/>
                  <a:pt x="324287" y="137591"/>
                </a:cubicBezTo>
                <a:cubicBezTo>
                  <a:pt x="349198" y="120674"/>
                  <a:pt x="355581" y="86912"/>
                  <a:pt x="338544" y="62180"/>
                </a:cubicBezTo>
                <a:cubicBezTo>
                  <a:pt x="321505" y="37448"/>
                  <a:pt x="287498" y="31111"/>
                  <a:pt x="262587" y="48025"/>
                </a:cubicBezTo>
                <a:cubicBezTo>
                  <a:pt x="237676" y="64942"/>
                  <a:pt x="231293" y="98704"/>
                  <a:pt x="248329" y="123436"/>
                </a:cubicBezTo>
                <a:lnTo>
                  <a:pt x="193382" y="145602"/>
                </a:lnTo>
                <a:lnTo>
                  <a:pt x="138524" y="123168"/>
                </a:lnTo>
                <a:lnTo>
                  <a:pt x="148003" y="92731"/>
                </a:lnTo>
                <a:lnTo>
                  <a:pt x="138468" y="62028"/>
                </a:lnTo>
                <a:cubicBezTo>
                  <a:pt x="121428" y="37296"/>
                  <a:pt x="87421" y="30959"/>
                  <a:pt x="62510" y="47873"/>
                </a:cubicBezTo>
                <a:cubicBezTo>
                  <a:pt x="37599" y="64790"/>
                  <a:pt x="31216" y="98552"/>
                  <a:pt x="48253" y="123284"/>
                </a:cubicBezTo>
                <a:cubicBezTo>
                  <a:pt x="65292" y="148016"/>
                  <a:pt x="99299" y="154353"/>
                  <a:pt x="124210" y="137439"/>
                </a:cubicBezTo>
                <a:lnTo>
                  <a:pt x="146657" y="191961"/>
                </a:lnTo>
                <a:lnTo>
                  <a:pt x="124000" y="246424"/>
                </a:lnTo>
                <a:cubicBezTo>
                  <a:pt x="120279" y="243880"/>
                  <a:pt x="116242" y="241818"/>
                  <a:pt x="111996" y="240287"/>
                </a:cubicBezTo>
                <a:cubicBezTo>
                  <a:pt x="106033" y="238130"/>
                  <a:pt x="99737" y="237018"/>
                  <a:pt x="93390" y="237009"/>
                </a:cubicBezTo>
                <a:cubicBezTo>
                  <a:pt x="82349" y="236991"/>
                  <a:pt x="71561" y="240292"/>
                  <a:pt x="62447" y="246480"/>
                </a:cubicBezTo>
                <a:cubicBezTo>
                  <a:pt x="37536" y="263397"/>
                  <a:pt x="31153" y="297159"/>
                  <a:pt x="48189" y="321891"/>
                </a:cubicBezTo>
                <a:cubicBezTo>
                  <a:pt x="65229" y="346623"/>
                  <a:pt x="99236" y="352960"/>
                  <a:pt x="124147" y="336046"/>
                </a:cubicBezTo>
                <a:cubicBezTo>
                  <a:pt x="149058" y="319129"/>
                  <a:pt x="155441" y="285367"/>
                  <a:pt x="138404" y="260635"/>
                </a:cubicBezTo>
                <a:lnTo>
                  <a:pt x="193382" y="238320"/>
                </a:lnTo>
                <a:lnTo>
                  <a:pt x="248210" y="260754"/>
                </a:lnTo>
                <a:cubicBezTo>
                  <a:pt x="242079" y="269746"/>
                  <a:pt x="238790" y="280347"/>
                  <a:pt x="238757" y="291203"/>
                </a:cubicBezTo>
                <a:lnTo>
                  <a:pt x="193382" y="272642"/>
                </a:lnTo>
                <a:lnTo>
                  <a:pt x="185519" y="276992"/>
                </a:lnTo>
                <a:cubicBezTo>
                  <a:pt x="187056" y="286782"/>
                  <a:pt x="186999" y="296754"/>
                  <a:pt x="185351" y="306526"/>
                </a:cubicBezTo>
                <a:cubicBezTo>
                  <a:pt x="176850" y="356949"/>
                  <a:pt x="128786" y="390983"/>
                  <a:pt x="77998" y="382542"/>
                </a:cubicBezTo>
                <a:cubicBezTo>
                  <a:pt x="27209" y="374102"/>
                  <a:pt x="-7071" y="326384"/>
                  <a:pt x="1431" y="275961"/>
                </a:cubicBezTo>
                <a:cubicBezTo>
                  <a:pt x="7808" y="238144"/>
                  <a:pt x="36437" y="209546"/>
                  <a:pt x="71780" y="201171"/>
                </a:cubicBezTo>
                <a:lnTo>
                  <a:pt x="108762" y="199946"/>
                </a:lnTo>
                <a:lnTo>
                  <a:pt x="112086" y="191932"/>
                </a:lnTo>
                <a:lnTo>
                  <a:pt x="107705" y="184155"/>
                </a:lnTo>
                <a:cubicBezTo>
                  <a:pt x="102939" y="184900"/>
                  <a:pt x="98123" y="185270"/>
                  <a:pt x="93300" y="185258"/>
                </a:cubicBezTo>
                <a:cubicBezTo>
                  <a:pt x="41770" y="185258"/>
                  <a:pt x="0" y="143788"/>
                  <a:pt x="0" y="92629"/>
                </a:cubicBezTo>
                <a:cubicBezTo>
                  <a:pt x="0" y="41470"/>
                  <a:pt x="41770" y="0"/>
                  <a:pt x="933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30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23114C3-EDAA-984F-A7E5-1E563968A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417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CD06166-C3DA-C64B-AFD4-AAF287376D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6609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CD06166-C3DA-C64B-AFD4-AAF287376D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B6E5172-0EAF-9541-B6B0-E49938BC8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8" y="3759716"/>
            <a:ext cx="9366251" cy="622714"/>
          </a:xfrm>
        </p:spPr>
        <p:txBody>
          <a:bodyPr vert="horz"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B28E96-F998-4145-AFD3-BC0901E289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8" y="5143500"/>
            <a:ext cx="5638800" cy="2286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BCB3DBE-7952-BD46-A5A1-E42AA39DD5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385850"/>
            <a:ext cx="5638800" cy="22453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i="0" dirty="0"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A3A06A-A1A0-D902-0E0F-70ABAC4575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3341" y="6156161"/>
            <a:ext cx="1785575" cy="3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6710D8F-0C63-AC41-AED8-7250F0DC1B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05094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6710D8F-0C63-AC41-AED8-7250F0DC1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793E11-CA7F-4409-AF5F-4334AE72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C1E18-3994-4821-BBED-2E435EACD9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94048"/>
            <a:ext cx="11292840" cy="431305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28C7D-8653-A64D-9D01-E67E0D43199F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7C05061-C65B-D940-4DD8-5F7D986640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03976" y="6306217"/>
            <a:ext cx="4567238" cy="266362"/>
          </a:xfrm>
        </p:spPr>
        <p:txBody>
          <a:bodyPr anchor="b" anchorCtr="0"/>
          <a:lstStyle>
            <a:lvl1pPr marL="0" indent="0" algn="l">
              <a:buNone/>
              <a:defRPr sz="9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399674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FE45441-7E5B-8F4F-AEE9-C817B4D674E4}"/>
              </a:ext>
            </a:extLst>
          </p:cNvPr>
          <p:cNvGraphicFramePr>
            <a:graphicFrameLocks noChangeAspect="1"/>
          </p:cNvGraphicFramePr>
          <p:nvPr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361029312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7772400" imgH="10058400" progId="TCLayout.ActiveDocument.1">
                  <p:embed/>
                </p:oleObj>
              </mc:Choice>
              <mc:Fallback>
                <p:oleObj name="think-cell Slide" r:id="rId4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FE45441-7E5B-8F4F-AEE9-C817B4D67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8F042-2AFB-42B5-BB01-4498F450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048"/>
            <a:ext cx="11274552" cy="822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0925-69FD-4467-9C11-D2AEE94BA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94048"/>
            <a:ext cx="11274552" cy="4313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12B9A-E70E-6449-8DEF-3E56B12E4331}"/>
              </a:ext>
            </a:extLst>
          </p:cNvPr>
          <p:cNvSpPr txBox="1"/>
          <p:nvPr/>
        </p:nvSpPr>
        <p:spPr>
          <a:xfrm>
            <a:off x="11358961" y="6434080"/>
            <a:ext cx="37914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2E41F6C8-4AC0-3E4A-83FC-D61DA5B25C9B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BC2DB0-7F5A-4142-B10E-47FE768EB3DC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57199" y="6181343"/>
            <a:ext cx="365760" cy="365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79370-1DA0-5449-9F86-A580F6E9BE34}"/>
              </a:ext>
            </a:extLst>
          </p:cNvPr>
          <p:cNvSpPr txBox="1"/>
          <p:nvPr userDrawn="1"/>
        </p:nvSpPr>
        <p:spPr>
          <a:xfrm>
            <a:off x="-6350000" y="-6350000"/>
            <a:ext cx="65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Elevance Sans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5949F-DBD0-8FC2-3AF3-FAB2E3F0E0AC}"/>
              </a:ext>
            </a:extLst>
          </p:cNvPr>
          <p:cNvSpPr txBox="1"/>
          <p:nvPr userDrawn="1"/>
        </p:nvSpPr>
        <p:spPr>
          <a:xfrm>
            <a:off x="-6350000" y="-6350000"/>
            <a:ext cx="65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en-US" dirty="0">
              <a:solidFill>
                <a:schemeClr val="tx2"/>
              </a:solidFill>
              <a:latin typeface="Elevanc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2" r:id="rId2"/>
    <p:sldLayoutId id="2147483663" r:id="rId3"/>
    <p:sldLayoutId id="2147483699" r:id="rId4"/>
    <p:sldLayoutId id="2147483700" r:id="rId5"/>
    <p:sldLayoutId id="2147483701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94" r:id="rId15"/>
    <p:sldLayoutId id="2147483695" r:id="rId16"/>
    <p:sldLayoutId id="2147483696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703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704" r:id="rId37"/>
    <p:sldLayoutId id="2147483693" r:id="rId38"/>
    <p:sldLayoutId id="2147483692" r:id="rId39"/>
    <p:sldLayoutId id="2147483690" r:id="rId40"/>
    <p:sldLayoutId id="2147483705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000"/>
        </a:spcBef>
        <a:buFont typeface="Elevance Sans" pitchFamily="2" charset="0"/>
        <a:buNone/>
        <a:tabLst/>
        <a:defRPr sz="2000" b="0" i="0" kern="1200">
          <a:solidFill>
            <a:schemeClr val="tx2"/>
          </a:solidFill>
          <a:latin typeface="Elevance Sans Medium" pitchFamily="2" charset="0"/>
          <a:ea typeface="+mn-ea"/>
          <a:cs typeface="+mn-cs"/>
        </a:defRPr>
      </a:lvl1pPr>
      <a:lvl2pPr marL="17463" indent="0" algn="l" defTabSz="914400" rtl="0" eaLnBrk="1" latinLnBrk="0" hangingPunct="1">
        <a:lnSpc>
          <a:spcPct val="100000"/>
        </a:lnSpc>
        <a:spcBef>
          <a:spcPts val="2000"/>
        </a:spcBef>
        <a:buFont typeface="Elevance Sans" pitchFamily="2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76213" indent="-166688" algn="l" defTabSz="914400" rtl="0" eaLnBrk="1" latinLnBrk="0" hangingPunct="1">
        <a:lnSpc>
          <a:spcPct val="100000"/>
        </a:lnSpc>
        <a:spcBef>
          <a:spcPts val="2000"/>
        </a:spcBef>
        <a:buFont typeface="Elevance Sans" pitchFamily="2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463550" indent="-231775" algn="l" defTabSz="914400" rtl="0" eaLnBrk="1" latinLnBrk="0" hangingPunct="1">
        <a:lnSpc>
          <a:spcPct val="100000"/>
        </a:lnSpc>
        <a:spcBef>
          <a:spcPts val="2000"/>
        </a:spcBef>
        <a:buFont typeface="Elevance Sans" pitchFamily="2" charset="0"/>
        <a:buChar char="–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628650" indent="-165100" algn="l" defTabSz="914400" rtl="0" eaLnBrk="1" latinLnBrk="0" hangingPunct="1">
        <a:lnSpc>
          <a:spcPct val="100000"/>
        </a:lnSpc>
        <a:spcBef>
          <a:spcPts val="2000"/>
        </a:spcBef>
        <a:buFont typeface="Elevance Sans" pitchFamily="2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Elevance Sans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Elevance Sans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Elevance Sans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Elevance Sans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11" orient="horz" pos="552">
          <p15:clr>
            <a:srgbClr val="F26B43"/>
          </p15:clr>
        </p15:guide>
        <p15:guide id="12" pos="7680">
          <p15:clr>
            <a:srgbClr val="F26B43"/>
          </p15:clr>
        </p15:guide>
        <p15:guide id="13" orient="horz" pos="1088">
          <p15:clr>
            <a:srgbClr val="F26B43"/>
          </p15:clr>
        </p15:guide>
        <p15:guide id="14" orient="horz" pos="1624">
          <p15:clr>
            <a:srgbClr val="F26B43"/>
          </p15:clr>
        </p15:guide>
        <p15:guide id="15" orient="horz" pos="2168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orient="horz" pos="3240">
          <p15:clr>
            <a:srgbClr val="F26B43"/>
          </p15:clr>
        </p15:guide>
        <p15:guide id="18" orient="horz" pos="3784">
          <p15:clr>
            <a:srgbClr val="F26B43"/>
          </p15:clr>
        </p15:guide>
        <p15:guide id="19" orient="horz" pos="4120">
          <p15:clr>
            <a:srgbClr val="F26B43"/>
          </p15:clr>
        </p15:guide>
        <p15:guide id="20" orient="horz" pos="272">
          <p15:clr>
            <a:srgbClr val="F26B43"/>
          </p15:clr>
        </p15:guide>
        <p15:guide id="21" pos="288">
          <p15:clr>
            <a:srgbClr val="F26B43"/>
          </p15:clr>
        </p15:guide>
        <p15:guide id="22" pos="7392">
          <p15:clr>
            <a:srgbClr val="F26B43"/>
          </p15:clr>
        </p15:guide>
        <p15:guide id="23">
          <p15:clr>
            <a:srgbClr val="F26B43"/>
          </p15:clr>
        </p15:guide>
        <p15:guide id="24" orient="horz" pos="4320">
          <p15:clr>
            <a:srgbClr val="F26B43"/>
          </p15:clr>
        </p15:guide>
        <p15:guide id="25" pos="894">
          <p15:clr>
            <a:srgbClr val="F26B43"/>
          </p15:clr>
        </p15:guide>
        <p15:guide id="26" pos="750">
          <p15:clr>
            <a:srgbClr val="F26B43"/>
          </p15:clr>
        </p15:guide>
        <p15:guide id="27" pos="1498">
          <p15:clr>
            <a:srgbClr val="F26B43"/>
          </p15:clr>
        </p15:guide>
        <p15:guide id="28" pos="1354">
          <p15:clr>
            <a:srgbClr val="F26B43"/>
          </p15:clr>
        </p15:guide>
        <p15:guide id="29" pos="2102">
          <p15:clr>
            <a:srgbClr val="F26B43"/>
          </p15:clr>
        </p15:guide>
        <p15:guide id="30" pos="1958">
          <p15:clr>
            <a:srgbClr val="F26B43"/>
          </p15:clr>
        </p15:guide>
        <p15:guide id="31" pos="2706">
          <p15:clr>
            <a:srgbClr val="F26B43"/>
          </p15:clr>
        </p15:guide>
        <p15:guide id="32" pos="2562">
          <p15:clr>
            <a:srgbClr val="F26B43"/>
          </p15:clr>
        </p15:guide>
        <p15:guide id="33" pos="3311">
          <p15:clr>
            <a:srgbClr val="F26B43"/>
          </p15:clr>
        </p15:guide>
        <p15:guide id="34" pos="3167">
          <p15:clr>
            <a:srgbClr val="F26B43"/>
          </p15:clr>
        </p15:guide>
        <p15:guide id="35" pos="3915">
          <p15:clr>
            <a:srgbClr val="F26B43"/>
          </p15:clr>
        </p15:guide>
        <p15:guide id="36" pos="3771">
          <p15:clr>
            <a:srgbClr val="F26B43"/>
          </p15:clr>
        </p15:guide>
        <p15:guide id="37" pos="4519">
          <p15:clr>
            <a:srgbClr val="F26B43"/>
          </p15:clr>
        </p15:guide>
        <p15:guide id="38" pos="4375">
          <p15:clr>
            <a:srgbClr val="F26B43"/>
          </p15:clr>
        </p15:guide>
        <p15:guide id="39" pos="5123">
          <p15:clr>
            <a:srgbClr val="F26B43"/>
          </p15:clr>
        </p15:guide>
        <p15:guide id="40" pos="4979">
          <p15:clr>
            <a:srgbClr val="F26B43"/>
          </p15:clr>
        </p15:guide>
        <p15:guide id="41" pos="5728">
          <p15:clr>
            <a:srgbClr val="F26B43"/>
          </p15:clr>
        </p15:guide>
        <p15:guide id="42" pos="5584">
          <p15:clr>
            <a:srgbClr val="F26B43"/>
          </p15:clr>
        </p15:guide>
        <p15:guide id="43" pos="6332">
          <p15:clr>
            <a:srgbClr val="F26B43"/>
          </p15:clr>
        </p15:guide>
        <p15:guide id="44" pos="6188">
          <p15:clr>
            <a:srgbClr val="F26B43"/>
          </p15:clr>
        </p15:guide>
        <p15:guide id="45" pos="6936">
          <p15:clr>
            <a:srgbClr val="F26B43"/>
          </p15:clr>
        </p15:guide>
        <p15:guide id="46" pos="6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17C2C-947A-996B-6047-D13047E47A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4758997"/>
            <a:ext cx="5638800" cy="224536"/>
          </a:xfrm>
        </p:spPr>
        <p:txBody>
          <a:bodyPr/>
          <a:lstStyle/>
          <a:p>
            <a:r>
              <a:rPr lang="en-US" dirty="0"/>
              <a:t>January 10, 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3C14FC-1B49-5420-42F4-23234B9BE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64" y="1828800"/>
            <a:ext cx="11329871" cy="2783841"/>
          </a:xfrm>
        </p:spPr>
        <p:txBody>
          <a:bodyPr/>
          <a:lstStyle/>
          <a:p>
            <a:r>
              <a:rPr lang="en-US" sz="3500" dirty="0"/>
              <a:t>Lori </a:t>
            </a:r>
            <a:r>
              <a:rPr lang="en-US" sz="3500" dirty="0" err="1"/>
              <a:t>Szczgiel</a:t>
            </a:r>
            <a:r>
              <a:rPr lang="en-US" sz="3500" dirty="0"/>
              <a:t>, </a:t>
            </a:r>
            <a:br>
              <a:rPr lang="en-US" sz="3500" dirty="0"/>
            </a:br>
            <a:r>
              <a:rPr lang="en-US" sz="3500" dirty="0"/>
              <a:t>National RVP Account Management, </a:t>
            </a:r>
            <a:r>
              <a:rPr lang="en-US" sz="3500" dirty="0" err="1"/>
              <a:t>Carelon</a:t>
            </a:r>
            <a:br>
              <a:rPr lang="en-US" sz="3500" dirty="0"/>
            </a:br>
            <a:r>
              <a:rPr lang="en-US" sz="3500" dirty="0"/>
              <a:t>Former CEO and Market President, Beacon CT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Christine Cappiello, </a:t>
            </a:r>
            <a:br>
              <a:rPr lang="en-US" sz="3500" dirty="0"/>
            </a:br>
            <a:r>
              <a:rPr lang="en-US" sz="3500" dirty="0"/>
              <a:t>Sr. Director, Government Relations, Anthem BCBS</a:t>
            </a:r>
          </a:p>
        </p:txBody>
      </p:sp>
    </p:spTree>
    <p:extLst>
      <p:ext uri="{BB962C8B-B14F-4D97-AF65-F5344CB8AC3E}">
        <p14:creationId xmlns:p14="http://schemas.microsoft.com/office/powerpoint/2010/main" val="72785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C6AE-28E4-86D0-D0F0-38FEE8AF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Carelon</a:t>
            </a:r>
            <a:r>
              <a:rPr lang="en-US" dirty="0"/>
              <a:t> Behavioral Health in CT </a:t>
            </a:r>
            <a:r>
              <a:rPr lang="en-US" sz="2000" dirty="0"/>
              <a:t>(formerly Beacon Health Options)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2CB0-8B2B-4B4A-AD0C-486F8FBEEEB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CT Behavioral Health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Administrative Service Organization (ASO)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Serves individuals who have Medicaid that need mental health, behavioral health, or substance use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Partnership with DCF, DSS, and DMHAS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Covered Services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Management of </a:t>
            </a:r>
            <a:r>
              <a:rPr lang="en-US" sz="1500" kern="0" dirty="0">
                <a:solidFill>
                  <a:prstClr val="black"/>
                </a:solidFill>
              </a:rPr>
              <a:t>services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covered under Medicaid and other grant-funded</a:t>
            </a:r>
            <a:r>
              <a:rPr lang="en-US" sz="1500" kern="0" dirty="0">
                <a:solidFill>
                  <a:prstClr val="black"/>
                </a:solidFill>
              </a:rPr>
              <a:t> community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0" dirty="0">
                <a:solidFill>
                  <a:prstClr val="black"/>
                </a:solidFill>
              </a:rPr>
              <a:t>Serving over 900,00 individuals</a:t>
            </a:r>
            <a:endParaRPr lang="en-US" sz="15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33098-0613-DFCA-C866-F613E2872A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Child &amp; Family Division</a:t>
            </a:r>
          </a:p>
          <a:p>
            <a:r>
              <a:rPr lang="en-US" sz="1500" dirty="0"/>
              <a:t>Contracts with DCF &amp; DMHAS</a:t>
            </a:r>
          </a:p>
          <a:p>
            <a:pPr marL="519113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Shapes the CBHSOC by putting families at the center </a:t>
            </a:r>
          </a:p>
          <a:p>
            <a:pPr marL="519113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Serves over 10,000 youth and family members annually</a:t>
            </a:r>
          </a:p>
          <a:p>
            <a:pPr marL="519113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Serves families across the state, regardless of insurance</a:t>
            </a:r>
          </a:p>
          <a:p>
            <a:pPr marL="80645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Tiered care coordination &amp; peer support</a:t>
            </a:r>
          </a:p>
          <a:p>
            <a:pPr marL="80645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Access to mental health and substance use services</a:t>
            </a:r>
          </a:p>
          <a:p>
            <a:pPr marL="80645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System of care development</a:t>
            </a:r>
          </a:p>
          <a:p>
            <a:pPr marL="80645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+mj-lt"/>
              </a:rPr>
              <a:t>Doc to doc psychiatric consultation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258D0-B232-C525-E420-E0D0F21E72F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500" b="1" dirty="0" err="1">
                <a:solidFill>
                  <a:schemeClr val="accent1"/>
                </a:solidFill>
              </a:rPr>
              <a:t>Carelon</a:t>
            </a:r>
            <a:r>
              <a:rPr lang="en-US" sz="1500" b="1" dirty="0">
                <a:solidFill>
                  <a:schemeClr val="accent1"/>
                </a:solidFill>
              </a:rPr>
              <a:t> BH Commercial Division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Serves as Behavioral Health clinical and network lead for Anthem Blue Cross and Blue Shield in Connecticut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All staff, leadership and resources are separate and distinct from the CTBHP and Child and Family Divisions</a:t>
            </a:r>
          </a:p>
        </p:txBody>
      </p:sp>
    </p:spTree>
    <p:extLst>
      <p:ext uri="{BB962C8B-B14F-4D97-AF65-F5344CB8AC3E}">
        <p14:creationId xmlns:p14="http://schemas.microsoft.com/office/powerpoint/2010/main" val="384502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0753B98-C3F9-772D-1284-4F5F38D98F25}"/>
              </a:ext>
            </a:extLst>
          </p:cNvPr>
          <p:cNvGraphicFramePr/>
          <p:nvPr/>
        </p:nvGraphicFramePr>
        <p:xfrm>
          <a:off x="557560" y="206710"/>
          <a:ext cx="11162116" cy="578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1" descr="Description: cid:image001.png@01D44467.3D44B420">
            <a:extLst>
              <a:ext uri="{FF2B5EF4-FFF2-40B4-BE49-F238E27FC236}">
                <a16:creationId xmlns:a16="http://schemas.microsoft.com/office/drawing/2014/main" id="{2AC844BF-B57C-D4DC-041D-A451D472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277" y="5995952"/>
            <a:ext cx="894422" cy="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C7BD5B-893B-7C6B-A156-DD23A300D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0753B98-C3F9-772D-1284-4F5F38D98F25}"/>
              </a:ext>
            </a:extLst>
          </p:cNvPr>
          <p:cNvGraphicFramePr/>
          <p:nvPr/>
        </p:nvGraphicFramePr>
        <p:xfrm>
          <a:off x="557560" y="206710"/>
          <a:ext cx="11162116" cy="578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1" descr="Description: cid:image001.png@01D44467.3D44B420">
            <a:extLst>
              <a:ext uri="{FF2B5EF4-FFF2-40B4-BE49-F238E27FC236}">
                <a16:creationId xmlns:a16="http://schemas.microsoft.com/office/drawing/2014/main" id="{2AC844BF-B57C-D4DC-041D-A451D472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481" y="5995952"/>
            <a:ext cx="938519" cy="90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D5C581-37EF-1250-F39F-EAE07EFF2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hevron 327">
            <a:extLst>
              <a:ext uri="{FF2B5EF4-FFF2-40B4-BE49-F238E27FC236}">
                <a16:creationId xmlns:a16="http://schemas.microsoft.com/office/drawing/2014/main" id="{B8007666-979D-8AB7-17D3-76C84EA877CA}"/>
              </a:ext>
            </a:extLst>
          </p:cNvPr>
          <p:cNvSpPr/>
          <p:nvPr/>
        </p:nvSpPr>
        <p:spPr>
          <a:xfrm>
            <a:off x="7698677" y="4481449"/>
            <a:ext cx="1058579" cy="463409"/>
          </a:xfrm>
          <a:prstGeom prst="chevron">
            <a:avLst>
              <a:gd name="adj" fmla="val 50000"/>
            </a:avLst>
          </a:prstGeom>
          <a:solidFill>
            <a:srgbClr val="3DAE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Chevron 327">
            <a:extLst>
              <a:ext uri="{FF2B5EF4-FFF2-40B4-BE49-F238E27FC236}">
                <a16:creationId xmlns:a16="http://schemas.microsoft.com/office/drawing/2014/main" id="{E8AE3FB5-5B9C-EC1A-D46B-5D3BB0A2E14C}"/>
              </a:ext>
            </a:extLst>
          </p:cNvPr>
          <p:cNvSpPr/>
          <p:nvPr/>
        </p:nvSpPr>
        <p:spPr>
          <a:xfrm>
            <a:off x="8636221" y="4484291"/>
            <a:ext cx="1058579" cy="463409"/>
          </a:xfrm>
          <a:prstGeom prst="chevron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Chevron 327">
            <a:extLst>
              <a:ext uri="{FF2B5EF4-FFF2-40B4-BE49-F238E27FC236}">
                <a16:creationId xmlns:a16="http://schemas.microsoft.com/office/drawing/2014/main" id="{C3ED3C2B-15FE-EBD4-65E8-24A28F9857EB}"/>
              </a:ext>
            </a:extLst>
          </p:cNvPr>
          <p:cNvSpPr/>
          <p:nvPr/>
        </p:nvSpPr>
        <p:spPr>
          <a:xfrm>
            <a:off x="3041503" y="4482034"/>
            <a:ext cx="1058579" cy="463409"/>
          </a:xfrm>
          <a:prstGeom prst="chevron">
            <a:avLst>
              <a:gd name="adj" fmla="val 50000"/>
            </a:avLst>
          </a:prstGeom>
          <a:solidFill>
            <a:srgbClr val="3DAE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Chevron 327">
            <a:extLst>
              <a:ext uri="{FF2B5EF4-FFF2-40B4-BE49-F238E27FC236}">
                <a16:creationId xmlns:a16="http://schemas.microsoft.com/office/drawing/2014/main" id="{B6A679B7-67BD-0C42-C9FE-7521C94E723F}"/>
              </a:ext>
            </a:extLst>
          </p:cNvPr>
          <p:cNvSpPr/>
          <p:nvPr/>
        </p:nvSpPr>
        <p:spPr>
          <a:xfrm>
            <a:off x="3978701" y="4476507"/>
            <a:ext cx="1058579" cy="463409"/>
          </a:xfrm>
          <a:prstGeom prst="chevron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Chevron 327">
            <a:extLst>
              <a:ext uri="{FF2B5EF4-FFF2-40B4-BE49-F238E27FC236}">
                <a16:creationId xmlns:a16="http://schemas.microsoft.com/office/drawing/2014/main" id="{82CEF8E7-5584-A101-B41A-954132149B06}"/>
              </a:ext>
            </a:extLst>
          </p:cNvPr>
          <p:cNvSpPr/>
          <p:nvPr/>
        </p:nvSpPr>
        <p:spPr>
          <a:xfrm>
            <a:off x="10477737" y="4503059"/>
            <a:ext cx="1058579" cy="463409"/>
          </a:xfrm>
          <a:prstGeom prst="chevron">
            <a:avLst>
              <a:gd name="adj" fmla="val 50000"/>
            </a:avLst>
          </a:prstGeom>
          <a:solidFill>
            <a:srgbClr val="231E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Chevron 327">
            <a:extLst>
              <a:ext uri="{FF2B5EF4-FFF2-40B4-BE49-F238E27FC236}">
                <a16:creationId xmlns:a16="http://schemas.microsoft.com/office/drawing/2014/main" id="{3DEC6C15-AF07-656F-38AB-853A0793FF4E}"/>
              </a:ext>
            </a:extLst>
          </p:cNvPr>
          <p:cNvSpPr/>
          <p:nvPr/>
        </p:nvSpPr>
        <p:spPr>
          <a:xfrm>
            <a:off x="5828285" y="4464057"/>
            <a:ext cx="1058579" cy="463409"/>
          </a:xfrm>
          <a:prstGeom prst="chevron">
            <a:avLst>
              <a:gd name="adj" fmla="val 50000"/>
            </a:avLst>
          </a:prstGeom>
          <a:solidFill>
            <a:srgbClr val="231E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Chevron 327">
            <a:extLst>
              <a:ext uri="{FF2B5EF4-FFF2-40B4-BE49-F238E27FC236}">
                <a16:creationId xmlns:a16="http://schemas.microsoft.com/office/drawing/2014/main" id="{58975B24-17D0-EC63-D409-21FCBFA6E734}"/>
              </a:ext>
            </a:extLst>
          </p:cNvPr>
          <p:cNvSpPr/>
          <p:nvPr/>
        </p:nvSpPr>
        <p:spPr>
          <a:xfrm>
            <a:off x="1168827" y="4484309"/>
            <a:ext cx="1058579" cy="463409"/>
          </a:xfrm>
          <a:prstGeom prst="chevron">
            <a:avLst>
              <a:gd name="adj" fmla="val 50000"/>
            </a:avLst>
          </a:prstGeom>
          <a:solidFill>
            <a:srgbClr val="231E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Chevron 327">
            <a:extLst>
              <a:ext uri="{FF2B5EF4-FFF2-40B4-BE49-F238E27FC236}">
                <a16:creationId xmlns:a16="http://schemas.microsoft.com/office/drawing/2014/main" id="{F4732926-96AB-0146-C01A-19EB2F0805C1}"/>
              </a:ext>
            </a:extLst>
          </p:cNvPr>
          <p:cNvSpPr/>
          <p:nvPr/>
        </p:nvSpPr>
        <p:spPr>
          <a:xfrm>
            <a:off x="4898679" y="4474674"/>
            <a:ext cx="1058579" cy="463409"/>
          </a:xfrm>
          <a:prstGeom prst="chevron">
            <a:avLst>
              <a:gd name="adj" fmla="val 50000"/>
            </a:avLst>
          </a:prstGeom>
          <a:solidFill>
            <a:srgbClr val="5009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Chevron 327">
            <a:extLst>
              <a:ext uri="{FF2B5EF4-FFF2-40B4-BE49-F238E27FC236}">
                <a16:creationId xmlns:a16="http://schemas.microsoft.com/office/drawing/2014/main" id="{3C9C89D2-44A6-5AF9-E98D-755D051FE549}"/>
              </a:ext>
            </a:extLst>
          </p:cNvPr>
          <p:cNvSpPr/>
          <p:nvPr/>
        </p:nvSpPr>
        <p:spPr>
          <a:xfrm>
            <a:off x="9555797" y="4494087"/>
            <a:ext cx="1058579" cy="463409"/>
          </a:xfrm>
          <a:prstGeom prst="chevron">
            <a:avLst>
              <a:gd name="adj" fmla="val 50000"/>
            </a:avLst>
          </a:prstGeom>
          <a:solidFill>
            <a:srgbClr val="5009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Chevron 327">
            <a:extLst>
              <a:ext uri="{FF2B5EF4-FFF2-40B4-BE49-F238E27FC236}">
                <a16:creationId xmlns:a16="http://schemas.microsoft.com/office/drawing/2014/main" id="{603E5BB9-87E1-7911-0DE5-9C29ED7E8EA9}"/>
              </a:ext>
            </a:extLst>
          </p:cNvPr>
          <p:cNvSpPr/>
          <p:nvPr/>
        </p:nvSpPr>
        <p:spPr>
          <a:xfrm>
            <a:off x="221807" y="4474899"/>
            <a:ext cx="1058579" cy="463409"/>
          </a:xfrm>
          <a:prstGeom prst="chevron">
            <a:avLst>
              <a:gd name="adj" fmla="val 50000"/>
            </a:avLst>
          </a:prstGeom>
          <a:solidFill>
            <a:srgbClr val="5009B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Chevron 327">
            <a:extLst>
              <a:ext uri="{FF2B5EF4-FFF2-40B4-BE49-F238E27FC236}">
                <a16:creationId xmlns:a16="http://schemas.microsoft.com/office/drawing/2014/main" id="{A4A992AF-34D8-0C3A-1832-3E604E983CD3}"/>
              </a:ext>
            </a:extLst>
          </p:cNvPr>
          <p:cNvSpPr/>
          <p:nvPr/>
        </p:nvSpPr>
        <p:spPr>
          <a:xfrm>
            <a:off x="6767450" y="4464021"/>
            <a:ext cx="1058579" cy="463409"/>
          </a:xfrm>
          <a:prstGeom prst="chevron">
            <a:avLst>
              <a:gd name="adj" fmla="val 50000"/>
            </a:avLst>
          </a:prstGeom>
          <a:solidFill>
            <a:srgbClr val="3C7CC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6CB05-9479-E061-EF34-7B05A2200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8" y="232857"/>
            <a:ext cx="11274552" cy="822960"/>
          </a:xfrm>
        </p:spPr>
        <p:txBody>
          <a:bodyPr/>
          <a:lstStyle/>
          <a:p>
            <a:r>
              <a:rPr lang="en-US" dirty="0" err="1"/>
              <a:t>Carelon</a:t>
            </a:r>
            <a:r>
              <a:rPr lang="en-US" dirty="0"/>
              <a:t> Behavioral Health in CT </a:t>
            </a:r>
            <a:r>
              <a:rPr lang="en-US" sz="2800" dirty="0"/>
              <a:t>(formerly Beacon Health Options)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089E4-E105-D9F3-763D-AD06900D8BF7}"/>
              </a:ext>
            </a:extLst>
          </p:cNvPr>
          <p:cNvSpPr txBox="1"/>
          <p:nvPr/>
        </p:nvSpPr>
        <p:spPr>
          <a:xfrm>
            <a:off x="400696" y="701420"/>
            <a:ext cx="846286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/>
              <a:t>Timeline Highlights: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2006: </a:t>
            </a:r>
            <a:r>
              <a:rPr lang="en-US" sz="1600" dirty="0"/>
              <a:t>The first ASO contract began for child services. 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2011: </a:t>
            </a:r>
            <a:r>
              <a:rPr lang="en-US" sz="1600" dirty="0"/>
              <a:t>ASO expansion to Adult Services 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2020</a:t>
            </a:r>
            <a:r>
              <a:rPr lang="en-US" sz="1600" dirty="0"/>
              <a:t>: Child &amp; Family Division was launched with Integrated Family Care &amp; Support and Voluntary Care Management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2023: </a:t>
            </a:r>
            <a:r>
              <a:rPr lang="en-US" sz="1600" dirty="0">
                <a:solidFill>
                  <a:schemeClr val="accent1"/>
                </a:solidFill>
              </a:rPr>
              <a:t>Preventive Care Management Entity and assumption of BH clinical and network management for Anthem 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03BAE-4B11-44D5-C6EB-869E9C3B5C68}"/>
              </a:ext>
            </a:extLst>
          </p:cNvPr>
          <p:cNvSpPr txBox="1"/>
          <p:nvPr/>
        </p:nvSpPr>
        <p:spPr>
          <a:xfrm flipH="1">
            <a:off x="1690241" y="2653164"/>
            <a:ext cx="846286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latin typeface="Elevance Sans Semibold" pitchFamily="50" charset="0"/>
              </a:rPr>
              <a:t>K e y   M </a:t>
            </a:r>
            <a:r>
              <a:rPr lang="en-US" sz="2000" err="1">
                <a:solidFill>
                  <a:schemeClr val="tx2"/>
                </a:solidFill>
                <a:latin typeface="Elevance Sans Semibold" pitchFamily="50" charset="0"/>
              </a:rPr>
              <a:t>i</a:t>
            </a:r>
            <a:r>
              <a:rPr lang="en-US" sz="2000">
                <a:solidFill>
                  <a:schemeClr val="tx2"/>
                </a:solidFill>
                <a:latin typeface="Elevance Sans Semibold" pitchFamily="50" charset="0"/>
              </a:rPr>
              <a:t> l e s t o n e 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C0B6AD-A483-E2FE-738E-DAB01071FA3A}"/>
              </a:ext>
            </a:extLst>
          </p:cNvPr>
          <p:cNvGrpSpPr/>
          <p:nvPr/>
        </p:nvGrpSpPr>
        <p:grpSpPr>
          <a:xfrm>
            <a:off x="81495" y="3266712"/>
            <a:ext cx="9465813" cy="3361285"/>
            <a:chOff x="632409" y="3058457"/>
            <a:chExt cx="9048933" cy="3361285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72CB2685-A9F1-C333-B0DE-783AAD70ED53}"/>
                </a:ext>
              </a:extLst>
            </p:cNvPr>
            <p:cNvSpPr txBox="1">
              <a:spLocks/>
            </p:cNvSpPr>
            <p:nvPr/>
          </p:nvSpPr>
          <p:spPr>
            <a:xfrm>
              <a:off x="5214479" y="3058457"/>
              <a:ext cx="1138156" cy="102443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SzPct val="75000"/>
                <a:buFont typeface="Courier New" panose="02070309020205020404" pitchFamily="49" charset="0"/>
                <a:buChar char="o"/>
                <a:defRPr sz="200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SzPct val="75000"/>
                <a:buFont typeface="System Font Regular"/>
                <a:buChar char="—"/>
                <a:defRPr sz="1800" kern="120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5009B5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ASO Expansion</a:t>
              </a:r>
              <a:r>
                <a:rPr kumimoji="0" lang="en-US" sz="1200" b="1" i="0" u="none" strike="noStrike" kern="1200" cap="none" spc="0" normalizeH="0" noProof="0">
                  <a:ln>
                    <a:noFill/>
                  </a:ln>
                  <a:solidFill>
                    <a:srgbClr val="5009B5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 to  ASD and Methadone Maintenance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DAE2B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82326C2-E3B7-79ED-8D69-BADC60A73C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91245" y="4651672"/>
              <a:ext cx="6121" cy="389165"/>
            </a:xfrm>
            <a:prstGeom prst="straightConnector1">
              <a:avLst/>
            </a:prstGeom>
            <a:ln w="25400">
              <a:solidFill>
                <a:srgbClr val="000000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79B7AFC-360C-7AA2-041E-B7154583AC94}"/>
                </a:ext>
              </a:extLst>
            </p:cNvPr>
            <p:cNvCxnSpPr>
              <a:cxnSpLocks/>
              <a:stCxn id="99" idx="2"/>
            </p:cNvCxnSpPr>
            <p:nvPr/>
          </p:nvCxnSpPr>
          <p:spPr>
            <a:xfrm flipH="1">
              <a:off x="7545668" y="4688008"/>
              <a:ext cx="1" cy="310296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none" w="lg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9B8C9D-D42B-1F2F-0228-B030C32DD874}"/>
                </a:ext>
              </a:extLst>
            </p:cNvPr>
            <p:cNvGrpSpPr/>
            <p:nvPr/>
          </p:nvGrpSpPr>
          <p:grpSpPr>
            <a:xfrm>
              <a:off x="632409" y="3198283"/>
              <a:ext cx="9048933" cy="3221459"/>
              <a:chOff x="632409" y="3198283"/>
              <a:chExt cx="9048933" cy="3221459"/>
            </a:xfrm>
          </p:grpSpPr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A9E31D3C-E376-CC21-784D-F4385BA25A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85307" y="5134314"/>
                <a:ext cx="1336151" cy="111842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System Font Regular"/>
                  <a:buChar char="—"/>
                  <a:defRPr sz="18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Medication Training Program; CHN ASO carve out co-morbidity</a:t>
                </a:r>
              </a:p>
            </p:txBody>
          </p:sp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4C323FBC-3FA5-0428-4B61-76F0A3AD71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3510" y="5243973"/>
                <a:ext cx="780400" cy="90994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System Font Regular"/>
                  <a:buChar char="—"/>
                  <a:defRPr sz="18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First Episode Psychosis</a:t>
                </a:r>
              </a:p>
            </p:txBody>
          </p:sp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16037352-8B72-5B74-FEDA-10AF51CB22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8066" y="5257861"/>
                <a:ext cx="826713" cy="615832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System Font Regular"/>
                  <a:buChar char="—"/>
                  <a:defRPr sz="18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ASD-IRT;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SUD Grant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8EFBA0E-EA41-4743-E743-B8DA910CBDC8}"/>
                  </a:ext>
                </a:extLst>
              </p:cNvPr>
              <p:cNvGrpSpPr/>
              <p:nvPr/>
            </p:nvGrpSpPr>
            <p:grpSpPr>
              <a:xfrm>
                <a:off x="632409" y="3198283"/>
                <a:ext cx="9048933" cy="3017899"/>
                <a:chOff x="118123" y="3363121"/>
                <a:chExt cx="9048933" cy="3138236"/>
              </a:xfrm>
            </p:grpSpPr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037B219F-951F-1ADC-BCF5-CBEB4354E6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49471" y="4900680"/>
                  <a:ext cx="0" cy="362491"/>
                </a:xfrm>
                <a:prstGeom prst="straightConnector1">
                  <a:avLst/>
                </a:prstGeom>
                <a:ln w="25400">
                  <a:solidFill>
                    <a:srgbClr val="5009B5"/>
                  </a:solidFill>
                  <a:headEnd type="oval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Chevron 4">
                  <a:extLst>
                    <a:ext uri="{FF2B5EF4-FFF2-40B4-BE49-F238E27FC236}">
                      <a16:creationId xmlns:a16="http://schemas.microsoft.com/office/drawing/2014/main" id="{8FECA5CE-7FFE-D21D-E264-D7E35E65F82A}"/>
                    </a:ext>
                  </a:extLst>
                </p:cNvPr>
                <p:cNvSpPr txBox="1"/>
                <p:nvPr/>
              </p:nvSpPr>
              <p:spPr>
                <a:xfrm>
                  <a:off x="414535" y="4392200"/>
                  <a:ext cx="736589" cy="65680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8006" tIns="16002" rIns="16002" bIns="16002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b="1" kern="1200"/>
                    <a:t>2006</a:t>
                  </a:r>
                </a:p>
              </p:txBody>
            </p:sp>
            <p:sp>
              <p:nvSpPr>
                <p:cNvPr id="61" name="Chevron 6">
                  <a:extLst>
                    <a:ext uri="{FF2B5EF4-FFF2-40B4-BE49-F238E27FC236}">
                      <a16:creationId xmlns:a16="http://schemas.microsoft.com/office/drawing/2014/main" id="{48EAE858-FA54-C23F-2AE1-803FE6E9E41C}"/>
                    </a:ext>
                  </a:extLst>
                </p:cNvPr>
                <p:cNvSpPr txBox="1"/>
                <p:nvPr/>
              </p:nvSpPr>
              <p:spPr>
                <a:xfrm>
                  <a:off x="1310811" y="4488738"/>
                  <a:ext cx="719085" cy="47939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8006" tIns="16002" rIns="16002" bIns="16002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b="1" kern="1200"/>
                    <a:t>2010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D88ACA19-1445-1CBB-28D7-1D884E21C4D0}"/>
                    </a:ext>
                  </a:extLst>
                </p:cNvPr>
                <p:cNvGrpSpPr/>
                <p:nvPr/>
              </p:nvGrpSpPr>
              <p:grpSpPr>
                <a:xfrm>
                  <a:off x="2051667" y="4480893"/>
                  <a:ext cx="1011959" cy="490371"/>
                  <a:chOff x="1857249" y="2453757"/>
                  <a:chExt cx="1011959" cy="490371"/>
                </a:xfrm>
              </p:grpSpPr>
              <p:sp>
                <p:nvSpPr>
                  <p:cNvPr id="58" name="Chevron 327">
                    <a:extLst>
                      <a:ext uri="{FF2B5EF4-FFF2-40B4-BE49-F238E27FC236}">
                        <a16:creationId xmlns:a16="http://schemas.microsoft.com/office/drawing/2014/main" id="{F016F8FE-8267-52F5-95F9-BF9CB4AF417E}"/>
                      </a:ext>
                    </a:extLst>
                  </p:cNvPr>
                  <p:cNvSpPr/>
                  <p:nvPr/>
                </p:nvSpPr>
                <p:spPr>
                  <a:xfrm>
                    <a:off x="1857249" y="2453757"/>
                    <a:ext cx="1011959" cy="481887"/>
                  </a:xfrm>
                  <a:prstGeom prst="chevron">
                    <a:avLst>
                      <a:gd name="adj" fmla="val 50000"/>
                    </a:avLst>
                  </a:prstGeom>
                  <a:solidFill>
                    <a:srgbClr val="3C7CC9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Chevron 8">
                    <a:extLst>
                      <a:ext uri="{FF2B5EF4-FFF2-40B4-BE49-F238E27FC236}">
                        <a16:creationId xmlns:a16="http://schemas.microsoft.com/office/drawing/2014/main" id="{6CE45BE3-49C0-1785-4052-742A5200B3CA}"/>
                      </a:ext>
                    </a:extLst>
                  </p:cNvPr>
                  <p:cNvSpPr txBox="1"/>
                  <p:nvPr/>
                </p:nvSpPr>
                <p:spPr>
                  <a:xfrm>
                    <a:off x="1975715" y="2464602"/>
                    <a:ext cx="749297" cy="479526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48006" tIns="16002" rIns="16002" bIns="16002" numCol="1" spcCol="1270" anchor="ctr" anchorCtr="0">
                    <a:noAutofit/>
                  </a:bodyPr>
                  <a:lstStyle/>
                  <a:p>
                    <a:pPr lvl="0" algn="ctr" defTabSz="5334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200" b="1" kern="1200"/>
                      <a:t>2011</a:t>
                    </a:r>
                  </a:p>
                </p:txBody>
              </p:sp>
            </p:grpSp>
            <p:sp>
              <p:nvSpPr>
                <p:cNvPr id="57" name="Chevron 10">
                  <a:extLst>
                    <a:ext uri="{FF2B5EF4-FFF2-40B4-BE49-F238E27FC236}">
                      <a16:creationId xmlns:a16="http://schemas.microsoft.com/office/drawing/2014/main" id="{3825F416-392B-60A9-033D-9D735572B9F4}"/>
                    </a:ext>
                  </a:extLst>
                </p:cNvPr>
                <p:cNvSpPr txBox="1"/>
                <p:nvPr/>
              </p:nvSpPr>
              <p:spPr>
                <a:xfrm>
                  <a:off x="3096521" y="4493770"/>
                  <a:ext cx="719085" cy="47939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8006" tIns="16002" rIns="16002" bIns="16002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b="1" kern="1200"/>
                    <a:t>2012</a:t>
                  </a:r>
                </a:p>
              </p:txBody>
            </p:sp>
            <p:sp>
              <p:nvSpPr>
                <p:cNvPr id="55" name="Chevron 12">
                  <a:extLst>
                    <a:ext uri="{FF2B5EF4-FFF2-40B4-BE49-F238E27FC236}">
                      <a16:creationId xmlns:a16="http://schemas.microsoft.com/office/drawing/2014/main" id="{0B6F864F-ECAE-1F8D-B1AC-3F7553802582}"/>
                    </a:ext>
                  </a:extLst>
                </p:cNvPr>
                <p:cNvSpPr txBox="1"/>
                <p:nvPr/>
              </p:nvSpPr>
              <p:spPr>
                <a:xfrm>
                  <a:off x="4057540" y="4559841"/>
                  <a:ext cx="628818" cy="3099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8006" tIns="16002" rIns="16002" bIns="16002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b="1" kern="1200"/>
                    <a:t>2013</a:t>
                  </a:r>
                </a:p>
              </p:txBody>
            </p:sp>
            <p:sp>
              <p:nvSpPr>
                <p:cNvPr id="53" name="Chevron 14">
                  <a:extLst>
                    <a:ext uri="{FF2B5EF4-FFF2-40B4-BE49-F238E27FC236}">
                      <a16:creationId xmlns:a16="http://schemas.microsoft.com/office/drawing/2014/main" id="{D05BCD1C-964A-12E3-132B-994FED6CD2BF}"/>
                    </a:ext>
                  </a:extLst>
                </p:cNvPr>
                <p:cNvSpPr txBox="1"/>
                <p:nvPr/>
              </p:nvSpPr>
              <p:spPr>
                <a:xfrm>
                  <a:off x="4902138" y="4490747"/>
                  <a:ext cx="692929" cy="45015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8006" tIns="16002" rIns="16002" bIns="16002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b="1" kern="1200"/>
                    <a:t>2015</a:t>
                  </a:r>
                </a:p>
              </p:txBody>
            </p:sp>
            <p:sp>
              <p:nvSpPr>
                <p:cNvPr id="45" name="Chevron 22">
                  <a:extLst>
                    <a:ext uri="{FF2B5EF4-FFF2-40B4-BE49-F238E27FC236}">
                      <a16:creationId xmlns:a16="http://schemas.microsoft.com/office/drawing/2014/main" id="{FE576357-EDF9-A7D5-6502-4E43B7248FDD}"/>
                    </a:ext>
                  </a:extLst>
                </p:cNvPr>
                <p:cNvSpPr txBox="1"/>
                <p:nvPr/>
              </p:nvSpPr>
              <p:spPr>
                <a:xfrm flipH="1">
                  <a:off x="8447972" y="4581482"/>
                  <a:ext cx="719084" cy="29390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8006" tIns="16002" rIns="16002" bIns="16002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b="1" kern="1200"/>
                    <a:t>2021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8D8C559B-DB93-DF6D-B7F5-039611974062}"/>
                    </a:ext>
                  </a:extLst>
                </p:cNvPr>
                <p:cNvCxnSpPr/>
                <p:nvPr/>
              </p:nvCxnSpPr>
              <p:spPr>
                <a:xfrm flipH="1" flipV="1">
                  <a:off x="702107" y="4234372"/>
                  <a:ext cx="1430" cy="410622"/>
                </a:xfrm>
                <a:prstGeom prst="straightConnector1">
                  <a:avLst/>
                </a:prstGeom>
                <a:ln w="25400">
                  <a:headEnd type="none" w="lg" len="med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 Placeholder 2">
                  <a:extLst>
                    <a:ext uri="{FF2B5EF4-FFF2-40B4-BE49-F238E27FC236}">
                      <a16:creationId xmlns:a16="http://schemas.microsoft.com/office/drawing/2014/main" id="{D8E59DD0-4B2F-087F-523D-8E078734D37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8123" y="3622696"/>
                  <a:ext cx="1201331" cy="577197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SzPct val="75000"/>
                    <a:buFont typeface="Courier New" panose="02070309020205020404" pitchFamily="49" charset="0"/>
                    <a:buChar char="o"/>
                    <a:defRPr sz="20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SzPct val="75000"/>
                    <a:buFont typeface="System Font Regular"/>
                    <a:buChar char="—"/>
                    <a:defRPr sz="18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5009B5"/>
                      </a:solidFill>
                      <a:effectLst/>
                      <a:uLnTx/>
                      <a:uFillTx/>
                      <a:latin typeface="+mn-lt"/>
                      <a:cs typeface="Arial" panose="020B0604020202020204" pitchFamily="34" charset="0"/>
                    </a:rPr>
                    <a:t>ASO Child</a:t>
                  </a:r>
                  <a:r>
                    <a:rPr kumimoji="0" lang="en-US" sz="1200" b="1" i="0" u="none" strike="noStrike" kern="1200" cap="none" spc="0" normalizeH="0" noProof="0">
                      <a:ln>
                        <a:noFill/>
                      </a:ln>
                      <a:solidFill>
                        <a:srgbClr val="5009B5"/>
                      </a:solidFill>
                      <a:effectLst/>
                      <a:uLnTx/>
                      <a:uFillTx/>
                      <a:latin typeface="+mn-lt"/>
                      <a:cs typeface="Arial" panose="020B0604020202020204" pitchFamily="34" charset="0"/>
                    </a:rPr>
                    <a:t> Services</a:t>
                  </a: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5009B5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8D4AC366-640A-1DBB-96F1-3BF5B32F5CB1}"/>
                    </a:ext>
                  </a:extLst>
                </p:cNvPr>
                <p:cNvCxnSpPr/>
                <p:nvPr/>
              </p:nvCxnSpPr>
              <p:spPr>
                <a:xfrm flipV="1">
                  <a:off x="1678983" y="4890440"/>
                  <a:ext cx="2" cy="372730"/>
                </a:xfrm>
                <a:prstGeom prst="straightConnector1">
                  <a:avLst/>
                </a:prstGeom>
                <a:ln w="25400">
                  <a:solidFill>
                    <a:srgbClr val="172A48"/>
                  </a:solidFill>
                  <a:headEnd type="oval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 Placeholder 2">
                  <a:extLst>
                    <a:ext uri="{FF2B5EF4-FFF2-40B4-BE49-F238E27FC236}">
                      <a16:creationId xmlns:a16="http://schemas.microsoft.com/office/drawing/2014/main" id="{1DCB3CDD-8764-FA44-9AB7-D42527B62D9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1566" y="5382515"/>
                  <a:ext cx="1336151" cy="656808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SzPct val="75000"/>
                    <a:buFont typeface="Courier New" panose="02070309020205020404" pitchFamily="49" charset="0"/>
                    <a:buChar char="o"/>
                    <a:defRPr sz="20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SzPct val="75000"/>
                    <a:buFont typeface="System Font Regular"/>
                    <a:buChar char="—"/>
                    <a:defRPr sz="18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72A48"/>
                      </a:solidFill>
                      <a:effectLst/>
                      <a:uLnTx/>
                      <a:uFillTx/>
                      <a:latin typeface="+mn-lt"/>
                      <a:cs typeface="Arial" panose="020B0604020202020204" pitchFamily="34" charset="0"/>
                    </a:rPr>
                    <a:t>DCF 1:1 Auths.;  CSSD services</a:t>
                  </a: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16FAEFA6-1983-DC8D-5414-B05AB229CA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5661" y="4955735"/>
                  <a:ext cx="0" cy="288038"/>
                </a:xfrm>
                <a:prstGeom prst="straightConnector1">
                  <a:avLst/>
                </a:prstGeom>
                <a:ln w="25400">
                  <a:solidFill>
                    <a:srgbClr val="3DAE2B"/>
                  </a:solidFill>
                  <a:headEnd type="none" w="lg" len="med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9E9B6EBB-504F-F0F7-5B47-6D3093B8C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26061" y="4199892"/>
                  <a:ext cx="9788" cy="279891"/>
                </a:xfrm>
                <a:prstGeom prst="straightConnector1">
                  <a:avLst/>
                </a:prstGeom>
                <a:ln w="25400">
                  <a:solidFill>
                    <a:srgbClr val="0070C0"/>
                  </a:solidFill>
                  <a:headEnd type="none" w="lg" len="med"/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 Placeholder 2">
                  <a:extLst>
                    <a:ext uri="{FF2B5EF4-FFF2-40B4-BE49-F238E27FC236}">
                      <a16:creationId xmlns:a16="http://schemas.microsoft.com/office/drawing/2014/main" id="{0812D314-E87C-E2FE-1696-25A8EA99644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23384" y="3363121"/>
                  <a:ext cx="1405353" cy="690922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SzPct val="75000"/>
                    <a:buFont typeface="Courier New" panose="02070309020205020404" pitchFamily="49" charset="0"/>
                    <a:buChar char="o"/>
                    <a:defRPr sz="20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SzPct val="75000"/>
                    <a:buFont typeface="System Font Regular"/>
                    <a:buChar char="—"/>
                    <a:defRPr sz="18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+mn-lt"/>
                      <a:cs typeface="Arial" panose="020B0604020202020204" pitchFamily="34" charset="0"/>
                    </a:rPr>
                    <a:t>ASO Expansion Solnit Hospital</a:t>
                  </a:r>
                  <a:r>
                    <a:rPr kumimoji="0" lang="en-US" sz="1200" b="1" i="0" u="none" strike="noStrike" kern="1200" cap="none" spc="0" normalizeH="0" noProof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+mn-lt"/>
                      <a:cs typeface="Arial" panose="020B0604020202020204" pitchFamily="34" charset="0"/>
                    </a:rPr>
                    <a:t> Quality Review</a:t>
                  </a: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D1900D1A-49F8-15AB-D3BB-C3D7AF541C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892491" y="4941176"/>
                  <a:ext cx="6633" cy="321994"/>
                </a:xfrm>
                <a:prstGeom prst="straightConnector1">
                  <a:avLst/>
                </a:prstGeom>
                <a:ln w="25400">
                  <a:solidFill>
                    <a:srgbClr val="3DAE2B"/>
                  </a:solidFill>
                  <a:headEnd type="oval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 Placeholder 2">
                  <a:extLst>
                    <a:ext uri="{FF2B5EF4-FFF2-40B4-BE49-F238E27FC236}">
                      <a16:creationId xmlns:a16="http://schemas.microsoft.com/office/drawing/2014/main" id="{0C0A8839-C0E8-E475-6726-F344BC05D3D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394237" y="5446736"/>
                  <a:ext cx="1121897" cy="1054621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SzPct val="75000"/>
                    <a:buFont typeface="Courier New" panose="02070309020205020404" pitchFamily="49" charset="0"/>
                    <a:buChar char="o"/>
                    <a:defRPr sz="20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SzPct val="75000"/>
                    <a:buFont typeface="System Font Regular"/>
                    <a:buChar char="—"/>
                    <a:defRPr sz="1800" kern="120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14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DAE2B"/>
                      </a:solidFill>
                      <a:effectLst/>
                      <a:uLnTx/>
                      <a:uFillTx/>
                      <a:latin typeface="+mn-lt"/>
                      <a:cs typeface="Arial" panose="020B0604020202020204" pitchFamily="34" charset="0"/>
                    </a:rPr>
                    <a:t>Integrated</a:t>
                  </a:r>
                  <a:r>
                    <a:rPr kumimoji="0" lang="en-US" sz="1200" b="1" i="0" u="none" strike="noStrike" kern="1200" cap="none" spc="0" normalizeH="0" noProof="0">
                      <a:ln>
                        <a:noFill/>
                      </a:ln>
                      <a:solidFill>
                        <a:srgbClr val="3DAE2B"/>
                      </a:solidFill>
                      <a:effectLst/>
                      <a:uLnTx/>
                      <a:uFillTx/>
                      <a:latin typeface="+mn-lt"/>
                      <a:cs typeface="Arial" panose="020B0604020202020204" pitchFamily="34" charset="0"/>
                    </a:rPr>
                    <a:t> Family Care &amp; Support; Voluntary Care Management</a:t>
                  </a: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3DAE2B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19DAEFE-9464-7FA3-849F-8DCE0B0099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74021" y="4050103"/>
                <a:ext cx="0" cy="326524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none" w="lg" len="med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 Placeholder 2">
                <a:extLst>
                  <a:ext uri="{FF2B5EF4-FFF2-40B4-BE49-F238E27FC236}">
                    <a16:creationId xmlns:a16="http://schemas.microsoft.com/office/drawing/2014/main" id="{3E9DFC97-841B-8B81-D30A-FE95AD3554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305" y="3248951"/>
                <a:ext cx="1098485" cy="631623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System Font Regular"/>
                  <a:buChar char="—"/>
                  <a:defRPr sz="18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ASO Expansion</a:t>
                </a:r>
                <a:r>
                  <a:rPr kumimoji="0" lang="en-US" sz="1200" b="1" i="0" u="none" strike="noStrike" kern="1200" cap="none" spc="0" normalizeH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 to Adult Services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3DAE2B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B6FC0C4-84D5-A64A-1031-7425EDA6BCE0}"/>
                  </a:ext>
                </a:extLst>
              </p:cNvPr>
              <p:cNvCxnSpPr>
                <a:cxnSpLocks/>
                <a:endCxn id="53" idx="0"/>
              </p:cNvCxnSpPr>
              <p:nvPr/>
            </p:nvCxnSpPr>
            <p:spPr>
              <a:xfrm>
                <a:off x="5762886" y="4010609"/>
                <a:ext cx="0" cy="272061"/>
              </a:xfrm>
              <a:prstGeom prst="straightConnector1">
                <a:avLst/>
              </a:prstGeom>
              <a:ln w="25400">
                <a:solidFill>
                  <a:srgbClr val="5009B5"/>
                </a:solidFill>
                <a:headEnd type="oval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 Placeholder 2">
                <a:extLst>
                  <a:ext uri="{FF2B5EF4-FFF2-40B4-BE49-F238E27FC236}">
                    <a16:creationId xmlns:a16="http://schemas.microsoft.com/office/drawing/2014/main" id="{2BDA582D-2CB6-1975-614D-12A5ED4052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39449" y="5144291"/>
                <a:ext cx="1162588" cy="127545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SzPct val="75000"/>
                  <a:buFont typeface="System Font Regular"/>
                  <a:buChar char="—"/>
                  <a:defRPr sz="1800" kern="120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794CFF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Care Mgmt. Entity/ICC;  Behavioral</a:t>
                </a:r>
                <a:r>
                  <a:rPr kumimoji="0" lang="en-US" sz="1200" b="1" i="0" u="none" strike="noStrike" kern="1200" cap="none" spc="0" normalizeH="0" noProof="0">
                    <a:ln>
                      <a:noFill/>
                    </a:ln>
                    <a:solidFill>
                      <a:srgbClr val="794CFF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 Health Homes; Financial Mapping</a:t>
                </a: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94CFF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51BEC39-3937-4FA1-1D59-F1EDD695B77F}"/>
              </a:ext>
            </a:extLst>
          </p:cNvPr>
          <p:cNvCxnSpPr>
            <a:cxnSpLocks/>
          </p:cNvCxnSpPr>
          <p:nvPr/>
        </p:nvCxnSpPr>
        <p:spPr>
          <a:xfrm flipV="1">
            <a:off x="9076885" y="4211223"/>
            <a:ext cx="0" cy="27144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none" w="lg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hevron 22">
            <a:extLst>
              <a:ext uri="{FF2B5EF4-FFF2-40B4-BE49-F238E27FC236}">
                <a16:creationId xmlns:a16="http://schemas.microsoft.com/office/drawing/2014/main" id="{98A570C0-F240-5946-6CEB-1F5FA4E60159}"/>
              </a:ext>
            </a:extLst>
          </p:cNvPr>
          <p:cNvSpPr txBox="1"/>
          <p:nvPr/>
        </p:nvSpPr>
        <p:spPr>
          <a:xfrm flipH="1">
            <a:off x="10647067" y="4590690"/>
            <a:ext cx="752212" cy="282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06" tIns="16002" rIns="16002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/>
              <a:t>2023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B6BF1341-D1CD-2401-B233-0A5A0DBB9122}"/>
              </a:ext>
            </a:extLst>
          </p:cNvPr>
          <p:cNvSpPr txBox="1">
            <a:spLocks/>
          </p:cNvSpPr>
          <p:nvPr/>
        </p:nvSpPr>
        <p:spPr>
          <a:xfrm>
            <a:off x="3994971" y="3588780"/>
            <a:ext cx="775346" cy="755973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Access MH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PIC</a:t>
            </a:r>
          </a:p>
        </p:txBody>
      </p:sp>
      <p:sp>
        <p:nvSpPr>
          <p:cNvPr id="98" name="Chevron 14">
            <a:extLst>
              <a:ext uri="{FF2B5EF4-FFF2-40B4-BE49-F238E27FC236}">
                <a16:creationId xmlns:a16="http://schemas.microsoft.com/office/drawing/2014/main" id="{31E592AB-9B4C-DFC1-A29D-C00D6BC34EC4}"/>
              </a:ext>
            </a:extLst>
          </p:cNvPr>
          <p:cNvSpPr txBox="1"/>
          <p:nvPr/>
        </p:nvSpPr>
        <p:spPr>
          <a:xfrm>
            <a:off x="6017029" y="4486040"/>
            <a:ext cx="724852" cy="4328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06" tIns="16002" rIns="16002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/>
              <a:t>2017</a:t>
            </a:r>
          </a:p>
        </p:txBody>
      </p:sp>
      <p:sp>
        <p:nvSpPr>
          <p:cNvPr id="99" name="Chevron 14">
            <a:extLst>
              <a:ext uri="{FF2B5EF4-FFF2-40B4-BE49-F238E27FC236}">
                <a16:creationId xmlns:a16="http://schemas.microsoft.com/office/drawing/2014/main" id="{45F18CD2-BCFB-A97F-65BA-FB6393A1F55C}"/>
              </a:ext>
            </a:extLst>
          </p:cNvPr>
          <p:cNvSpPr txBox="1"/>
          <p:nvPr/>
        </p:nvSpPr>
        <p:spPr>
          <a:xfrm>
            <a:off x="6925249" y="4481449"/>
            <a:ext cx="775991" cy="4148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06" tIns="16002" rIns="16002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/>
              <a:t>2019</a:t>
            </a:r>
          </a:p>
        </p:txBody>
      </p:sp>
      <p:sp>
        <p:nvSpPr>
          <p:cNvPr id="101" name="Chevron 14">
            <a:extLst>
              <a:ext uri="{FF2B5EF4-FFF2-40B4-BE49-F238E27FC236}">
                <a16:creationId xmlns:a16="http://schemas.microsoft.com/office/drawing/2014/main" id="{EB02E06C-0685-AD2B-B58D-8021F593E765}"/>
              </a:ext>
            </a:extLst>
          </p:cNvPr>
          <p:cNvSpPr txBox="1"/>
          <p:nvPr/>
        </p:nvSpPr>
        <p:spPr>
          <a:xfrm>
            <a:off x="7757638" y="4546257"/>
            <a:ext cx="988821" cy="331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06" tIns="16002" rIns="16002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/>
              <a:t>2020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3AE8168-8FCD-29E9-EFF8-BF7744BCD5E4}"/>
              </a:ext>
            </a:extLst>
          </p:cNvPr>
          <p:cNvCxnSpPr>
            <a:cxnSpLocks/>
          </p:cNvCxnSpPr>
          <p:nvPr/>
        </p:nvCxnSpPr>
        <p:spPr>
          <a:xfrm>
            <a:off x="4396858" y="4244381"/>
            <a:ext cx="0" cy="284480"/>
          </a:xfrm>
          <a:prstGeom prst="straightConnector1">
            <a:avLst/>
          </a:prstGeom>
          <a:ln w="25400">
            <a:solidFill>
              <a:srgbClr val="86888A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5CEEF43A-08C9-C18C-848A-508150543D3C}"/>
              </a:ext>
            </a:extLst>
          </p:cNvPr>
          <p:cNvSpPr txBox="1">
            <a:spLocks/>
          </p:cNvSpPr>
          <p:nvPr/>
        </p:nvSpPr>
        <p:spPr>
          <a:xfrm>
            <a:off x="10614376" y="5396928"/>
            <a:ext cx="781083" cy="4634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CME Awarded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AC3465D-E0C8-5FCB-7126-5E45B4398190}"/>
              </a:ext>
            </a:extLst>
          </p:cNvPr>
          <p:cNvCxnSpPr>
            <a:cxnSpLocks/>
          </p:cNvCxnSpPr>
          <p:nvPr/>
        </p:nvCxnSpPr>
        <p:spPr>
          <a:xfrm flipV="1">
            <a:off x="10964715" y="4968429"/>
            <a:ext cx="0" cy="300651"/>
          </a:xfrm>
          <a:prstGeom prst="straightConnector1">
            <a:avLst/>
          </a:prstGeom>
          <a:ln w="25400">
            <a:solidFill>
              <a:srgbClr val="00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hevron 22">
            <a:extLst>
              <a:ext uri="{FF2B5EF4-FFF2-40B4-BE49-F238E27FC236}">
                <a16:creationId xmlns:a16="http://schemas.microsoft.com/office/drawing/2014/main" id="{53B0244D-6DC1-783D-4906-E6023072977A}"/>
              </a:ext>
            </a:extLst>
          </p:cNvPr>
          <p:cNvSpPr txBox="1"/>
          <p:nvPr/>
        </p:nvSpPr>
        <p:spPr>
          <a:xfrm flipH="1">
            <a:off x="9727491" y="4578180"/>
            <a:ext cx="752212" cy="2826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006" tIns="16002" rIns="16002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/>
              <a:t>2022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2BC606E-DEF6-2E5E-70E9-5B33CB155E04}"/>
              </a:ext>
            </a:extLst>
          </p:cNvPr>
          <p:cNvSpPr txBox="1"/>
          <p:nvPr/>
        </p:nvSpPr>
        <p:spPr>
          <a:xfrm>
            <a:off x="7686221" y="3717908"/>
            <a:ext cx="96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3DAE2B"/>
                </a:solidFill>
              </a:rPr>
              <a:t>CFD Launched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CA7EA-5D33-3F74-4FD5-DCE4D9A9B137}"/>
              </a:ext>
            </a:extLst>
          </p:cNvPr>
          <p:cNvCxnSpPr>
            <a:cxnSpLocks/>
            <a:stCxn id="84" idx="0"/>
          </p:cNvCxnSpPr>
          <p:nvPr/>
        </p:nvCxnSpPr>
        <p:spPr>
          <a:xfrm flipV="1">
            <a:off x="8112114" y="4244381"/>
            <a:ext cx="0" cy="237068"/>
          </a:xfrm>
          <a:prstGeom prst="straightConnector1">
            <a:avLst/>
          </a:prstGeom>
          <a:ln w="25400">
            <a:solidFill>
              <a:srgbClr val="3DAE2B"/>
            </a:solidFill>
            <a:headEnd type="none" w="lg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A4D2EC87-8E45-98BF-83D4-0A206FE678E9}"/>
              </a:ext>
            </a:extLst>
          </p:cNvPr>
          <p:cNvSpPr txBox="1">
            <a:spLocks/>
          </p:cNvSpPr>
          <p:nvPr/>
        </p:nvSpPr>
        <p:spPr>
          <a:xfrm>
            <a:off x="8690275" y="3559506"/>
            <a:ext cx="888303" cy="785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ASO Renewal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28F3BDDC-55C5-BD3C-DFCA-6991ACBB7EB8}"/>
              </a:ext>
            </a:extLst>
          </p:cNvPr>
          <p:cNvSpPr txBox="1">
            <a:spLocks/>
          </p:cNvSpPr>
          <p:nvPr/>
        </p:nvSpPr>
        <p:spPr>
          <a:xfrm>
            <a:off x="8875829" y="5382465"/>
            <a:ext cx="691852" cy="3023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InCK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Grant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DE1A1BB-BFEB-5466-4F88-E6E80268A58F}"/>
              </a:ext>
            </a:extLst>
          </p:cNvPr>
          <p:cNvSpPr txBox="1"/>
          <p:nvPr/>
        </p:nvSpPr>
        <p:spPr>
          <a:xfrm>
            <a:off x="9685252" y="3695538"/>
            <a:ext cx="74689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 b="1" dirty="0">
                <a:solidFill>
                  <a:srgbClr val="5009B5"/>
                </a:solidFill>
              </a:rPr>
              <a:t>ACCESS MH for Moms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E2208EC-C794-857D-9D12-7EF6F567925E}"/>
              </a:ext>
            </a:extLst>
          </p:cNvPr>
          <p:cNvCxnSpPr>
            <a:cxnSpLocks/>
          </p:cNvCxnSpPr>
          <p:nvPr/>
        </p:nvCxnSpPr>
        <p:spPr>
          <a:xfrm>
            <a:off x="10004825" y="4181268"/>
            <a:ext cx="0" cy="369362"/>
          </a:xfrm>
          <a:prstGeom prst="straightConnector1">
            <a:avLst/>
          </a:prstGeom>
          <a:ln w="25400">
            <a:solidFill>
              <a:srgbClr val="5009B5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B042423-7C00-39DB-7543-CCE6BAC6F531}"/>
              </a:ext>
            </a:extLst>
          </p:cNvPr>
          <p:cNvCxnSpPr>
            <a:cxnSpLocks/>
          </p:cNvCxnSpPr>
          <p:nvPr/>
        </p:nvCxnSpPr>
        <p:spPr>
          <a:xfrm flipV="1">
            <a:off x="9217269" y="4904780"/>
            <a:ext cx="0" cy="310296"/>
          </a:xfrm>
          <a:prstGeom prst="straightConnector1">
            <a:avLst/>
          </a:prstGeom>
          <a:ln w="25400">
            <a:solidFill>
              <a:srgbClr val="86888A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888A9FE-2EF0-9F2E-6856-6F8D2D63818E}"/>
              </a:ext>
            </a:extLst>
          </p:cNvPr>
          <p:cNvCxnSpPr>
            <a:cxnSpLocks/>
          </p:cNvCxnSpPr>
          <p:nvPr/>
        </p:nvCxnSpPr>
        <p:spPr>
          <a:xfrm>
            <a:off x="10742465" y="3860221"/>
            <a:ext cx="0" cy="660184"/>
          </a:xfrm>
          <a:prstGeom prst="straightConnector1">
            <a:avLst/>
          </a:prstGeom>
          <a:ln w="25400">
            <a:solidFill>
              <a:srgbClr val="00000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5A825B29-6D55-E670-7E07-64D17AA1E782}"/>
              </a:ext>
            </a:extLst>
          </p:cNvPr>
          <p:cNvSpPr txBox="1">
            <a:spLocks/>
          </p:cNvSpPr>
          <p:nvPr/>
        </p:nvSpPr>
        <p:spPr>
          <a:xfrm>
            <a:off x="10439830" y="3266712"/>
            <a:ext cx="781083" cy="4634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Anthem BH Partner</a:t>
            </a:r>
          </a:p>
        </p:txBody>
      </p:sp>
    </p:spTree>
    <p:extLst>
      <p:ext uri="{BB962C8B-B14F-4D97-AF65-F5344CB8AC3E}">
        <p14:creationId xmlns:p14="http://schemas.microsoft.com/office/powerpoint/2010/main" val="628389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arelon">
  <a:themeElements>
    <a:clrScheme name="Carelon">
      <a:dk1>
        <a:srgbClr val="5009B5"/>
      </a:dk1>
      <a:lt1>
        <a:srgbClr val="FFFFFF"/>
      </a:lt1>
      <a:dk2>
        <a:srgbClr val="231E33"/>
      </a:dk2>
      <a:lt2>
        <a:srgbClr val="E1EDFF"/>
      </a:lt2>
      <a:accent1>
        <a:srgbClr val="5009B5"/>
      </a:accent1>
      <a:accent2>
        <a:srgbClr val="794CFF"/>
      </a:accent2>
      <a:accent3>
        <a:srgbClr val="2B1B49"/>
      </a:accent3>
      <a:accent4>
        <a:srgbClr val="F5F5F5"/>
      </a:accent4>
      <a:accent5>
        <a:srgbClr val="00BBBA"/>
      </a:accent5>
      <a:accent6>
        <a:srgbClr val="44B8F3"/>
      </a:accent6>
      <a:hlink>
        <a:srgbClr val="0F61FE"/>
      </a:hlink>
      <a:folHlink>
        <a:srgbClr val="7030A0"/>
      </a:folHlink>
    </a:clrScheme>
    <a:fontScheme name="Elevance">
      <a:majorFont>
        <a:latin typeface="Elevance Sans Medium"/>
        <a:ea typeface=""/>
        <a:cs typeface=""/>
      </a:majorFont>
      <a:minorFont>
        <a:latin typeface="Elevan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231E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Purple">
      <a:srgbClr val="5009B5"/>
    </a:custClr>
    <a:custClr name="Light Purple">
      <a:srgbClr val="794CFF"/>
    </a:custClr>
    <a:custClr name="Pale Purple">
      <a:srgbClr val="EBE4FF"/>
    </a:custClr>
    <a:custClr name="Turquoise">
      <a:srgbClr val="00BBBA"/>
    </a:custClr>
    <a:custClr name="Pale Turquoise">
      <a:srgbClr val="D9F5F5"/>
    </a:custClr>
    <a:custClr name="Cyan">
      <a:srgbClr val="44B8F3"/>
    </a:custClr>
    <a:custClr name="Pale Cyan">
      <a:srgbClr val="E1EDFF"/>
    </a:custClr>
    <a:custClr name="Dark Gray">
      <a:srgbClr val="231E33"/>
    </a:custClr>
    <a:custClr name="Pale Gray">
      <a:srgbClr val="F5F5F5"/>
    </a:custClr>
  </a:custClrLst>
  <a:extLst>
    <a:ext uri="{05A4C25C-085E-4340-85A3-A5531E510DB2}">
      <thm15:themeFamily xmlns:thm15="http://schemas.microsoft.com/office/thememl/2012/main" name="Presentation6" id="{429BBD9A-D0FD-D441-86DA-971531B2C3DE}" vid="{D90DB423-D442-0545-8FEF-B4D2262F0D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levance Sa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09AA1A61D7B408C081C69C51E2085" ma:contentTypeVersion="0" ma:contentTypeDescription="Create a new document." ma:contentTypeScope="" ma:versionID="8a67e3c24a829582398e61fc12647e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879919-1E6C-43A5-8596-997C9049FE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C0A076-1BB0-4104-8BB5-0ECF7CDB5E0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E2254D-42A2-410F-8213-DF3BC77F6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Carelon</Template>
  <TotalTime>326</TotalTime>
  <Words>390</Words>
  <Application>Microsoft Office PowerPoint</Application>
  <PresentationFormat>Widescreen</PresentationFormat>
  <Paragraphs>62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Elevance Sans</vt:lpstr>
      <vt:lpstr>Arial</vt:lpstr>
      <vt:lpstr>Elevance Sans Semibold</vt:lpstr>
      <vt:lpstr>Elevance Sans Medium</vt:lpstr>
      <vt:lpstr>Elevance Sans Italic</vt:lpstr>
      <vt:lpstr>Carelon</vt:lpstr>
      <vt:lpstr>think-cell Slide</vt:lpstr>
      <vt:lpstr>Lori Szczgiel,  National RVP Account Management, Carelon Former CEO and Market President, Beacon CT  Christine Cappiello,  Sr. Director, Government Relations, Anthem BCBS</vt:lpstr>
      <vt:lpstr>Carelon Behavioral Health in CT (formerly Beacon Health Options)</vt:lpstr>
      <vt:lpstr>PowerPoint Presentation</vt:lpstr>
      <vt:lpstr>PowerPoint Presentation</vt:lpstr>
      <vt:lpstr>Carelon Behavioral Health in CT (formerly Beacon Health Options)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presentation template</dc:title>
  <dc:creator>Farrar, Kelly</dc:creator>
  <cp:lastModifiedBy>Cappiello, Christine</cp:lastModifiedBy>
  <cp:revision>6</cp:revision>
  <dcterms:created xsi:type="dcterms:W3CDTF">2023-01-05T19:24:31Z</dcterms:created>
  <dcterms:modified xsi:type="dcterms:W3CDTF">2024-01-09T19:43:10Z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0x01010007209AA1A61D7B408C081C69C51E2085</vt:lpwstr>
  </property>
</Properties>
</file>