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74" r:id="rId3"/>
    <p:sldId id="273" r:id="rId4"/>
    <p:sldId id="307" r:id="rId5"/>
    <p:sldId id="321" r:id="rId6"/>
    <p:sldId id="299" r:id="rId7"/>
    <p:sldId id="311" r:id="rId8"/>
    <p:sldId id="323" r:id="rId9"/>
    <p:sldId id="312" r:id="rId10"/>
    <p:sldId id="276" r:id="rId11"/>
    <p:sldId id="275" r:id="rId12"/>
    <p:sldId id="278" r:id="rId13"/>
    <p:sldId id="322" r:id="rId14"/>
    <p:sldId id="320" r:id="rId15"/>
    <p:sldId id="324"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autoAdjust="0"/>
    <p:restoredTop sz="94660"/>
  </p:normalViewPr>
  <p:slideViewPr>
    <p:cSldViewPr snapToGrid="0">
      <p:cViewPr varScale="1">
        <p:scale>
          <a:sx n="86" d="100"/>
          <a:sy n="86" d="100"/>
        </p:scale>
        <p:origin x="45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4E45-FCDC-4A01-AC39-E8F81416C0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BED961-DFC6-4F66-81A3-6879955232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B25390-FE24-4EF3-B2E2-AD1658A79DDF}"/>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5" name="Footer Placeholder 4">
            <a:extLst>
              <a:ext uri="{FF2B5EF4-FFF2-40B4-BE49-F238E27FC236}">
                <a16:creationId xmlns:a16="http://schemas.microsoft.com/office/drawing/2014/main" id="{6AD5C03B-B569-490E-90CE-31234617A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43706-F3D3-4410-ACDA-B299AE52C0DC}"/>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108723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CC523-E03C-4063-83D7-E32956D2BF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92962-33B5-41ED-A7CC-32CBEB591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DFB11-0212-4F95-B274-A105CF88118E}"/>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5" name="Footer Placeholder 4">
            <a:extLst>
              <a:ext uri="{FF2B5EF4-FFF2-40B4-BE49-F238E27FC236}">
                <a16:creationId xmlns:a16="http://schemas.microsoft.com/office/drawing/2014/main" id="{C9CCC70B-ED3A-44E9-BEEA-7F77ABB64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A37A2-482B-451D-8056-C9FA94316CBA}"/>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315426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CC9E04-65B9-4EEF-8AF4-02B53F7B2A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699C08-9D1C-42D0-96CB-AD494028D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B556B-35EC-4B37-BF35-5F25DFAD1BE4}"/>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5" name="Footer Placeholder 4">
            <a:extLst>
              <a:ext uri="{FF2B5EF4-FFF2-40B4-BE49-F238E27FC236}">
                <a16:creationId xmlns:a16="http://schemas.microsoft.com/office/drawing/2014/main" id="{3411048F-5034-44E1-B403-4A77DD417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09FE6-2DD8-4552-AAA3-A89F8691035D}"/>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120941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FEF45-441B-4324-8530-9C1BCEDAD7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DFFDC-8E34-4364-BB1A-7402499BB0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1A69A-9A03-48FE-9276-AB61815B05F9}"/>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5" name="Footer Placeholder 4">
            <a:extLst>
              <a:ext uri="{FF2B5EF4-FFF2-40B4-BE49-F238E27FC236}">
                <a16:creationId xmlns:a16="http://schemas.microsoft.com/office/drawing/2014/main" id="{E669492E-A60F-4719-90B3-7C527C4F6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939BA-E1E3-474D-9D8F-43D3EBCA0C2B}"/>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262078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9776-577A-4BB0-93C9-F625558BB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3A125-92BF-444E-BDB0-7B4EF29592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DAE11-8049-44D0-B2C6-04355BA471B8}"/>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5" name="Footer Placeholder 4">
            <a:extLst>
              <a:ext uri="{FF2B5EF4-FFF2-40B4-BE49-F238E27FC236}">
                <a16:creationId xmlns:a16="http://schemas.microsoft.com/office/drawing/2014/main" id="{CA05C409-78B8-469F-863D-7E73A9040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BA5C4-B39B-48F1-82A9-7FDE6C7304FC}"/>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411454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F8E0-C6D5-4D1D-837E-3E1160D08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83B3C-75E5-47DD-B5D2-E7A622DFA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C4C5E-7758-4861-BAEC-6017EBB0A1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001619-8FA2-46EE-8E13-44D31966F8F3}"/>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6" name="Footer Placeholder 5">
            <a:extLst>
              <a:ext uri="{FF2B5EF4-FFF2-40B4-BE49-F238E27FC236}">
                <a16:creationId xmlns:a16="http://schemas.microsoft.com/office/drawing/2014/main" id="{B781EB07-7E7A-4D68-B42C-F17D45600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67E52-36C6-4346-9471-E12C9217D152}"/>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342760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EF2E-0B7A-44A7-8A8F-DDCA7A48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30500D-7B46-489F-9FD9-54B858467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29C15-F88D-4AC4-B38E-99C695E539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CF9AA-2C9D-4C53-8394-360B067BA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CDDA0-2015-476A-BC56-8FA815F30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A92215-5913-4B06-A477-898316126A2B}"/>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8" name="Footer Placeholder 7">
            <a:extLst>
              <a:ext uri="{FF2B5EF4-FFF2-40B4-BE49-F238E27FC236}">
                <a16:creationId xmlns:a16="http://schemas.microsoft.com/office/drawing/2014/main" id="{5BB17D52-4C95-4DE2-A02D-C629A6B996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810F91-0ED8-430C-A2BD-DFC8C587ECDF}"/>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332403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77A86-F055-4E8D-ABAB-09ABD538A1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743419-2C73-495E-ADCB-3057AACB479B}"/>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4" name="Footer Placeholder 3">
            <a:extLst>
              <a:ext uri="{FF2B5EF4-FFF2-40B4-BE49-F238E27FC236}">
                <a16:creationId xmlns:a16="http://schemas.microsoft.com/office/drawing/2014/main" id="{037EC086-1F4E-44FC-8B83-A70337512A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BFEF39-DD57-4400-AA7D-94E414FD6FD4}"/>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350672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A827D-D48C-49DF-B557-9515E11C8D4B}"/>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3" name="Footer Placeholder 2">
            <a:extLst>
              <a:ext uri="{FF2B5EF4-FFF2-40B4-BE49-F238E27FC236}">
                <a16:creationId xmlns:a16="http://schemas.microsoft.com/office/drawing/2014/main" id="{4A76A46E-0988-4F25-A06A-6AFD0E1115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1A491A-B50B-4601-82FE-6256A80A10DB}"/>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95307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8449-D896-4272-AA7A-BC1576BFC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3A33FC-FE29-42AB-8B93-8602BF3741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0DC343-FB33-4885-AC07-E414FB2DD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2DD5F-0930-44DD-BEE6-DB64B9735D0F}"/>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6" name="Footer Placeholder 5">
            <a:extLst>
              <a:ext uri="{FF2B5EF4-FFF2-40B4-BE49-F238E27FC236}">
                <a16:creationId xmlns:a16="http://schemas.microsoft.com/office/drawing/2014/main" id="{33D6DEE4-1F9A-4FE5-9EA2-B75E84B00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306DA-89CA-4FFB-8D7E-8DA9DEDFF5E6}"/>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265267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3E23-84B0-467D-9EEB-9B2F2A1AB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ACB95E-6826-4E67-9CEC-D85FB25C9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049B9-B65F-43C4-A5B3-DDEA131203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D3FCA-3E6E-4A1F-9B38-710D0E571D23}"/>
              </a:ext>
            </a:extLst>
          </p:cNvPr>
          <p:cNvSpPr>
            <a:spLocks noGrp="1"/>
          </p:cNvSpPr>
          <p:nvPr>
            <p:ph type="dt" sz="half" idx="10"/>
          </p:nvPr>
        </p:nvSpPr>
        <p:spPr/>
        <p:txBody>
          <a:bodyPr/>
          <a:lstStyle/>
          <a:p>
            <a:fld id="{69DC5588-227A-4BB3-AB1B-BEA7261BEBCF}" type="datetimeFigureOut">
              <a:rPr lang="en-US" smtClean="0"/>
              <a:t>9/3/2023</a:t>
            </a:fld>
            <a:endParaRPr lang="en-US"/>
          </a:p>
        </p:txBody>
      </p:sp>
      <p:sp>
        <p:nvSpPr>
          <p:cNvPr id="6" name="Footer Placeholder 5">
            <a:extLst>
              <a:ext uri="{FF2B5EF4-FFF2-40B4-BE49-F238E27FC236}">
                <a16:creationId xmlns:a16="http://schemas.microsoft.com/office/drawing/2014/main" id="{202F7A51-6AEE-4B4C-9157-69A97935A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39DCA-F9FD-4206-81F3-21B4CB07D8F7}"/>
              </a:ext>
            </a:extLst>
          </p:cNvPr>
          <p:cNvSpPr>
            <a:spLocks noGrp="1"/>
          </p:cNvSpPr>
          <p:nvPr>
            <p:ph type="sldNum" sz="quarter" idx="12"/>
          </p:nvPr>
        </p:nvSpPr>
        <p:spPr/>
        <p:txBody>
          <a:bodyPr/>
          <a:lstStyle/>
          <a:p>
            <a:fld id="{C91F6DAC-CFCF-46E6-8785-A2C32AF601DD}" type="slidenum">
              <a:rPr lang="en-US" smtClean="0"/>
              <a:t>‹#›</a:t>
            </a:fld>
            <a:endParaRPr lang="en-US"/>
          </a:p>
        </p:txBody>
      </p:sp>
    </p:spTree>
    <p:extLst>
      <p:ext uri="{BB962C8B-B14F-4D97-AF65-F5344CB8AC3E}">
        <p14:creationId xmlns:p14="http://schemas.microsoft.com/office/powerpoint/2010/main" val="389565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DB314A-5171-4B76-89AC-6BD0BA510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4944CF-3227-4B3E-9F12-9428F23A1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75123-CEEA-4C91-ADC7-6DA9E04AA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C5588-227A-4BB3-AB1B-BEA7261BEBCF}" type="datetimeFigureOut">
              <a:rPr lang="en-US" smtClean="0"/>
              <a:t>9/3/2023</a:t>
            </a:fld>
            <a:endParaRPr lang="en-US"/>
          </a:p>
        </p:txBody>
      </p:sp>
      <p:sp>
        <p:nvSpPr>
          <p:cNvPr id="5" name="Footer Placeholder 4">
            <a:extLst>
              <a:ext uri="{FF2B5EF4-FFF2-40B4-BE49-F238E27FC236}">
                <a16:creationId xmlns:a16="http://schemas.microsoft.com/office/drawing/2014/main" id="{6A798B35-E8EF-47B7-BD32-0DA026E78B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E24DC-E04F-4CD8-98BB-137CDD9E1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F6DAC-CFCF-46E6-8785-A2C32AF601DD}" type="slidenum">
              <a:rPr lang="en-US" smtClean="0"/>
              <a:t>‹#›</a:t>
            </a:fld>
            <a:endParaRPr lang="en-US"/>
          </a:p>
        </p:txBody>
      </p:sp>
    </p:spTree>
    <p:extLst>
      <p:ext uri="{BB962C8B-B14F-4D97-AF65-F5344CB8AC3E}">
        <p14:creationId xmlns:p14="http://schemas.microsoft.com/office/powerpoint/2010/main" val="20835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5" name="Rectangle 4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0F1C7-90C9-90B2-03D7-344D5E2B9597}"/>
              </a:ext>
            </a:extLst>
          </p:cNvPr>
          <p:cNvSpPr>
            <a:spLocks noGrp="1"/>
          </p:cNvSpPr>
          <p:nvPr>
            <p:ph type="title"/>
          </p:nvPr>
        </p:nvSpPr>
        <p:spPr>
          <a:xfrm>
            <a:off x="841248" y="548640"/>
            <a:ext cx="3600860" cy="5431536"/>
          </a:xfrm>
        </p:spPr>
        <p:txBody>
          <a:bodyPr>
            <a:normAutofit/>
          </a:bodyPr>
          <a:lstStyle/>
          <a:p>
            <a:r>
              <a:rPr lang="en-US" sz="7200" kern="1200" dirty="0">
                <a:latin typeface="+mj-lt"/>
                <a:ea typeface="+mj-ea"/>
                <a:cs typeface="+mj-cs"/>
              </a:rPr>
              <a:t>Urgent Crisis Centers</a:t>
            </a:r>
            <a:br>
              <a:rPr lang="en-US" sz="5400" kern="1200" dirty="0">
                <a:latin typeface="+mj-lt"/>
                <a:ea typeface="+mj-ea"/>
                <a:cs typeface="+mj-cs"/>
              </a:rPr>
            </a:br>
            <a:endParaRPr lang="en-US" sz="5400" dirty="0"/>
          </a:p>
        </p:txBody>
      </p:sp>
      <p:sp>
        <p:nvSpPr>
          <p:cNvPr id="5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492FF2-1B23-A076-D527-56DDF5D51EB6}"/>
              </a:ext>
            </a:extLst>
          </p:cNvPr>
          <p:cNvSpPr>
            <a:spLocks noGrp="1"/>
          </p:cNvSpPr>
          <p:nvPr>
            <p:ph idx="1"/>
          </p:nvPr>
        </p:nvSpPr>
        <p:spPr>
          <a:xfrm>
            <a:off x="5126418" y="552091"/>
            <a:ext cx="6224335" cy="5431536"/>
          </a:xfrm>
        </p:spPr>
        <p:txBody>
          <a:bodyPr anchor="ctr">
            <a:normAutofit/>
          </a:bodyPr>
          <a:lstStyle/>
          <a:p>
            <a:pPr marL="0" indent="0">
              <a:buNone/>
            </a:pPr>
            <a:r>
              <a:rPr lang="en-US" sz="4000" kern="1200" dirty="0">
                <a:latin typeface="+mj-lt"/>
                <a:ea typeface="+mj-ea"/>
                <a:cs typeface="+mj-cs"/>
              </a:rPr>
              <a:t>Presentation to the Transforming Children’s Behavioral Health Policy and Planning Committee</a:t>
            </a:r>
            <a:br>
              <a:rPr lang="en-US" sz="4000" kern="1200" dirty="0">
                <a:latin typeface="+mj-lt"/>
                <a:ea typeface="+mj-ea"/>
                <a:cs typeface="+mj-cs"/>
              </a:rPr>
            </a:br>
            <a:br>
              <a:rPr lang="en-US" sz="4000" kern="1200" dirty="0">
                <a:latin typeface="+mj-lt"/>
                <a:ea typeface="+mj-ea"/>
                <a:cs typeface="+mj-cs"/>
              </a:rPr>
            </a:br>
            <a:r>
              <a:rPr lang="en-US" sz="4000" kern="1200" dirty="0">
                <a:latin typeface="+mj-lt"/>
                <a:ea typeface="+mj-ea"/>
                <a:cs typeface="+mj-cs"/>
              </a:rPr>
              <a:t>September 6, 2023</a:t>
            </a:r>
            <a:endParaRPr lang="en-US" sz="4000" dirty="0"/>
          </a:p>
        </p:txBody>
      </p:sp>
    </p:spTree>
    <p:extLst>
      <p:ext uri="{BB962C8B-B14F-4D97-AF65-F5344CB8AC3E}">
        <p14:creationId xmlns:p14="http://schemas.microsoft.com/office/powerpoint/2010/main" val="188517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1D78-7A38-806E-CBFB-432D5369EE40}"/>
              </a:ext>
            </a:extLst>
          </p:cNvPr>
          <p:cNvSpPr>
            <a:spLocks noGrp="1"/>
          </p:cNvSpPr>
          <p:nvPr>
            <p:ph type="title"/>
          </p:nvPr>
        </p:nvSpPr>
        <p:spPr/>
        <p:txBody>
          <a:bodyPr/>
          <a:lstStyle/>
          <a:p>
            <a:r>
              <a:rPr lang="en-US" dirty="0"/>
              <a:t>Shared Vision of Care</a:t>
            </a:r>
          </a:p>
        </p:txBody>
      </p:sp>
      <p:sp>
        <p:nvSpPr>
          <p:cNvPr id="3" name="Content Placeholder 2">
            <a:extLst>
              <a:ext uri="{FF2B5EF4-FFF2-40B4-BE49-F238E27FC236}">
                <a16:creationId xmlns:a16="http://schemas.microsoft.com/office/drawing/2014/main" id="{2C92729B-9E25-A9C9-018C-671CB85D11A9}"/>
              </a:ext>
            </a:extLst>
          </p:cNvPr>
          <p:cNvSpPr>
            <a:spLocks noGrp="1"/>
          </p:cNvSpPr>
          <p:nvPr>
            <p:ph idx="1"/>
          </p:nvPr>
        </p:nvSpPr>
        <p:spPr/>
        <p:txBody>
          <a:bodyPr>
            <a:normAutofit/>
          </a:bodyPr>
          <a:lstStyle/>
          <a:p>
            <a:pPr marL="0" indent="0">
              <a:buNone/>
            </a:pPr>
            <a:endParaRPr lang="en-US" sz="2800" dirty="0">
              <a:latin typeface="+mj-lt"/>
            </a:endParaRPr>
          </a:p>
          <a:p>
            <a:pPr marL="0" indent="0">
              <a:buNone/>
            </a:pPr>
            <a:endParaRPr lang="en-US" sz="2800" dirty="0">
              <a:latin typeface="+mj-lt"/>
            </a:endParaRPr>
          </a:p>
          <a:p>
            <a:pPr marL="0" indent="0">
              <a:buNone/>
            </a:pPr>
            <a:endParaRPr lang="en-US" sz="2800" dirty="0">
              <a:latin typeface="+mj-lt"/>
            </a:endParaRPr>
          </a:p>
          <a:p>
            <a:pPr marL="0" indent="0">
              <a:buNone/>
            </a:pPr>
            <a:endParaRPr lang="en-US" sz="2800" dirty="0">
              <a:latin typeface="+mj-lt"/>
            </a:endParaRPr>
          </a:p>
          <a:p>
            <a:pPr marL="0" indent="0">
              <a:buNone/>
            </a:pPr>
            <a:endParaRPr lang="en-US" sz="2800" dirty="0">
              <a:latin typeface="+mj-lt"/>
            </a:endParaRPr>
          </a:p>
          <a:p>
            <a:pPr marL="0" indent="0">
              <a:buNone/>
            </a:pPr>
            <a:r>
              <a:rPr lang="en-US" sz="2800" dirty="0">
                <a:latin typeface="+mj-lt"/>
              </a:rPr>
              <a:t>Informed by variety of clinical approaches used by outpatient and home-based treatment, but inclusive of solution focused, crisis intervention and trauma informed approaches</a:t>
            </a:r>
          </a:p>
          <a:p>
            <a:endParaRPr lang="en-US" sz="2800" dirty="0">
              <a:latin typeface="+mj-lt"/>
            </a:endParaRPr>
          </a:p>
          <a:p>
            <a:endParaRPr lang="en-US" sz="2800" dirty="0">
              <a:latin typeface="+mj-lt"/>
            </a:endParaRPr>
          </a:p>
          <a:p>
            <a:pPr marL="0" indent="0">
              <a:buNone/>
            </a:pPr>
            <a:endParaRPr lang="en-US" sz="2800" dirty="0"/>
          </a:p>
        </p:txBody>
      </p:sp>
      <p:sp>
        <p:nvSpPr>
          <p:cNvPr id="4" name="Text Placeholder 3">
            <a:extLst>
              <a:ext uri="{FF2B5EF4-FFF2-40B4-BE49-F238E27FC236}">
                <a16:creationId xmlns:a16="http://schemas.microsoft.com/office/drawing/2014/main" id="{C8930964-7BB5-F638-545F-7B716A01F9FA}"/>
              </a:ext>
            </a:extLst>
          </p:cNvPr>
          <p:cNvSpPr>
            <a:spLocks noGrp="1"/>
          </p:cNvSpPr>
          <p:nvPr>
            <p:ph type="body" sz="half" idx="2"/>
          </p:nvPr>
        </p:nvSpPr>
        <p:spPr/>
        <p:txBody>
          <a:bodyPr/>
          <a:lstStyle/>
          <a:p>
            <a:pPr algn="ctr"/>
            <a:endParaRPr lang="en-US" sz="2400" dirty="0">
              <a:latin typeface="+mj-lt"/>
            </a:endParaRPr>
          </a:p>
          <a:p>
            <a:pPr algn="ctr"/>
            <a:r>
              <a:rPr lang="en-US" sz="2400" dirty="0">
                <a:latin typeface="+mj-lt"/>
              </a:rPr>
              <a:t>Collaborative</a:t>
            </a:r>
          </a:p>
          <a:p>
            <a:pPr algn="ctr"/>
            <a:r>
              <a:rPr lang="en-US" sz="2400" dirty="0">
                <a:latin typeface="+mj-lt"/>
              </a:rPr>
              <a:t>Inclusive</a:t>
            </a:r>
          </a:p>
          <a:p>
            <a:pPr algn="ctr"/>
            <a:r>
              <a:rPr lang="en-US" sz="2400" dirty="0">
                <a:latin typeface="+mj-lt"/>
              </a:rPr>
              <a:t>Deliberate</a:t>
            </a:r>
          </a:p>
          <a:p>
            <a:pPr algn="ctr"/>
            <a:r>
              <a:rPr lang="en-US" sz="2400" dirty="0">
                <a:latin typeface="+mj-lt"/>
              </a:rPr>
              <a:t>Innovative</a:t>
            </a:r>
          </a:p>
          <a:p>
            <a:pPr algn="ctr"/>
            <a:r>
              <a:rPr lang="en-US" sz="2400" dirty="0">
                <a:latin typeface="+mj-lt"/>
              </a:rPr>
              <a:t>Partnering</a:t>
            </a:r>
          </a:p>
          <a:p>
            <a:pPr algn="ctr"/>
            <a:r>
              <a:rPr lang="en-US" sz="2400" dirty="0">
                <a:latin typeface="+mj-lt"/>
              </a:rPr>
              <a:t>Committed</a:t>
            </a:r>
          </a:p>
          <a:p>
            <a:pPr algn="ctr"/>
            <a:endParaRPr lang="en-US" sz="2400" dirty="0">
              <a:latin typeface="+mj-lt"/>
            </a:endParaRPr>
          </a:p>
          <a:p>
            <a:pPr algn="ctr"/>
            <a:endParaRPr lang="en-US" sz="2400" dirty="0">
              <a:latin typeface="+mj-lt"/>
            </a:endParaRPr>
          </a:p>
          <a:p>
            <a:endParaRPr lang="en-US" dirty="0"/>
          </a:p>
        </p:txBody>
      </p:sp>
      <p:pic>
        <p:nvPicPr>
          <p:cNvPr id="6" name="Picture 5" descr="Close-up of gears with words">
            <a:extLst>
              <a:ext uri="{FF2B5EF4-FFF2-40B4-BE49-F238E27FC236}">
                <a16:creationId xmlns:a16="http://schemas.microsoft.com/office/drawing/2014/main" id="{09E989B0-8C84-C30D-7F35-1A6290821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327" y="1295977"/>
            <a:ext cx="3814617" cy="1907309"/>
          </a:xfrm>
          <a:prstGeom prst="rect">
            <a:avLst/>
          </a:prstGeom>
        </p:spPr>
      </p:pic>
    </p:spTree>
    <p:extLst>
      <p:ext uri="{BB962C8B-B14F-4D97-AF65-F5344CB8AC3E}">
        <p14:creationId xmlns:p14="http://schemas.microsoft.com/office/powerpoint/2010/main" val="61446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99E4D29-5F08-447A-A2A3-AB222BB4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F46E2FC8-3F2B-26A2-6494-6E4F6122E9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429" b="15007"/>
          <a:stretch/>
        </p:blipFill>
        <p:spPr bwMode="auto">
          <a:xfrm>
            <a:off x="191084" y="171715"/>
            <a:ext cx="7812386" cy="37244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EFA38CB4-2E6D-C4C7-0391-D054546734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09" r="2" b="2"/>
          <a:stretch/>
        </p:blipFill>
        <p:spPr bwMode="auto">
          <a:xfrm>
            <a:off x="8173627" y="4628717"/>
            <a:ext cx="3826711" cy="20661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09F11C18-56C2-5A63-2A2F-E55C7D35B5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47" r="3" b="5893"/>
          <a:stretch/>
        </p:blipFill>
        <p:spPr bwMode="auto">
          <a:xfrm>
            <a:off x="191087" y="4070780"/>
            <a:ext cx="3808694" cy="26240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9446076E-F01A-611E-B9D1-D9EEBB1D1F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060" r="-5" b="1868"/>
          <a:stretch/>
        </p:blipFill>
        <p:spPr bwMode="auto">
          <a:xfrm>
            <a:off x="4185626" y="4074509"/>
            <a:ext cx="3814183" cy="26051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FC640CF3-8F52-CD13-59AE-E7A572DA948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677" r="2" b="17120"/>
          <a:stretch/>
        </p:blipFill>
        <p:spPr bwMode="auto">
          <a:xfrm>
            <a:off x="8179442" y="2391883"/>
            <a:ext cx="3826711" cy="2072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027449BC-A9F3-8559-9EAB-417F888C1C5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376" r="2" b="25609"/>
          <a:stretch/>
        </p:blipFill>
        <p:spPr bwMode="auto">
          <a:xfrm>
            <a:off x="8173626" y="197816"/>
            <a:ext cx="3826711" cy="2066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63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BC5353-CCA5-0B35-FB1E-06898B4C20AD}"/>
              </a:ext>
            </a:extLst>
          </p:cNvPr>
          <p:cNvSpPr>
            <a:spLocks noGrp="1"/>
          </p:cNvSpPr>
          <p:nvPr>
            <p:ph type="title"/>
          </p:nvPr>
        </p:nvSpPr>
        <p:spPr/>
        <p:txBody>
          <a:bodyPr/>
          <a:lstStyle/>
          <a:p>
            <a:r>
              <a:rPr lang="en-US" dirty="0"/>
              <a:t>Youth and Families Connecting to Care </a:t>
            </a:r>
          </a:p>
        </p:txBody>
      </p:sp>
      <p:pic>
        <p:nvPicPr>
          <p:cNvPr id="7" name="Content Placeholder 6">
            <a:extLst>
              <a:ext uri="{FF2B5EF4-FFF2-40B4-BE49-F238E27FC236}">
                <a16:creationId xmlns:a16="http://schemas.microsoft.com/office/drawing/2014/main" id="{24AD7040-F01F-C286-8601-5C4CC29AA833}"/>
              </a:ext>
            </a:extLst>
          </p:cNvPr>
          <p:cNvPicPr>
            <a:picLocks noGrp="1" noChangeAspect="1"/>
          </p:cNvPicPr>
          <p:nvPr>
            <p:ph sz="half" idx="1"/>
          </p:nvPr>
        </p:nvPicPr>
        <p:blipFill>
          <a:blip r:embed="rId2"/>
          <a:stretch>
            <a:fillRect/>
          </a:stretch>
        </p:blipFill>
        <p:spPr>
          <a:xfrm>
            <a:off x="2329649" y="1834502"/>
            <a:ext cx="5997606" cy="4254291"/>
          </a:xfrm>
          <a:prstGeom prst="rect">
            <a:avLst/>
          </a:prstGeom>
        </p:spPr>
      </p:pic>
    </p:spTree>
    <p:extLst>
      <p:ext uri="{BB962C8B-B14F-4D97-AF65-F5344CB8AC3E}">
        <p14:creationId xmlns:p14="http://schemas.microsoft.com/office/powerpoint/2010/main" val="333229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couch with another person&#10;&#10;Description automatically generated">
            <a:extLst>
              <a:ext uri="{FF2B5EF4-FFF2-40B4-BE49-F238E27FC236}">
                <a16:creationId xmlns:a16="http://schemas.microsoft.com/office/drawing/2014/main" id="{0A5759B2-7471-0F71-5B0B-8E16089E2D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4" t="1" r="-224" b="-2572"/>
          <a:stretch/>
        </p:blipFill>
        <p:spPr>
          <a:xfrm>
            <a:off x="0" y="0"/>
            <a:ext cx="12246964" cy="6342663"/>
          </a:xfrm>
          <a:prstGeom prst="rect">
            <a:avLst/>
          </a:prstGeom>
        </p:spPr>
      </p:pic>
      <p:grpSp>
        <p:nvGrpSpPr>
          <p:cNvPr id="4" name="Group 3">
            <a:extLst>
              <a:ext uri="{FF2B5EF4-FFF2-40B4-BE49-F238E27FC236}">
                <a16:creationId xmlns:a16="http://schemas.microsoft.com/office/drawing/2014/main" id="{93B93DA5-1EAF-39BF-F40A-CDFCA0829391}"/>
              </a:ext>
            </a:extLst>
          </p:cNvPr>
          <p:cNvGrpSpPr/>
          <p:nvPr/>
        </p:nvGrpSpPr>
        <p:grpSpPr>
          <a:xfrm>
            <a:off x="670560" y="1257198"/>
            <a:ext cx="10789920" cy="1714590"/>
            <a:chOff x="670560" y="1144308"/>
            <a:chExt cx="10789920" cy="1714590"/>
          </a:xfrm>
        </p:grpSpPr>
        <p:sp>
          <p:nvSpPr>
            <p:cNvPr id="6" name="Rounded Rectangle 5">
              <a:extLst>
                <a:ext uri="{FF2B5EF4-FFF2-40B4-BE49-F238E27FC236}">
                  <a16:creationId xmlns:a16="http://schemas.microsoft.com/office/drawing/2014/main" id="{387DCB3F-2C0F-4552-22AF-4C98D40A014F}"/>
                </a:ext>
              </a:extLst>
            </p:cNvPr>
            <p:cNvSpPr/>
            <p:nvPr/>
          </p:nvSpPr>
          <p:spPr>
            <a:xfrm>
              <a:off x="670560" y="1144308"/>
              <a:ext cx="10789920" cy="1203782"/>
            </a:xfrm>
            <a:prstGeom prst="roundRect">
              <a:avLst>
                <a:gd name="adj" fmla="val 2013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8E1E364B-C577-C256-04BF-AC9D079DD109}"/>
                </a:ext>
              </a:extLst>
            </p:cNvPr>
            <p:cNvSpPr/>
            <p:nvPr/>
          </p:nvSpPr>
          <p:spPr>
            <a:xfrm rot="10800000">
              <a:off x="3589841" y="2304851"/>
              <a:ext cx="701040" cy="55404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0090A716-8EF5-1091-9028-623177D017F8}"/>
                </a:ext>
              </a:extLst>
            </p:cNvPr>
            <p:cNvSpPr/>
            <p:nvPr/>
          </p:nvSpPr>
          <p:spPr>
            <a:xfrm rot="10800000">
              <a:off x="8402091" y="2304852"/>
              <a:ext cx="701040" cy="55404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560B1CC-7739-D2FE-A08E-17C989F53B20}"/>
              </a:ext>
            </a:extLst>
          </p:cNvPr>
          <p:cNvSpPr txBox="1"/>
          <p:nvPr/>
        </p:nvSpPr>
        <p:spPr>
          <a:xfrm>
            <a:off x="504216" y="1328227"/>
            <a:ext cx="25450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Connected</a:t>
            </a:r>
            <a:r>
              <a:rPr lang="en-US" sz="2800" b="1" dirty="0">
                <a:solidFill>
                  <a:srgbClr val="00A2B2"/>
                </a:solidFill>
                <a:effectLst/>
              </a:rPr>
              <a:t> </a:t>
            </a:r>
            <a:endParaRPr lang="en-US" sz="2800" b="1" dirty="0">
              <a:solidFill>
                <a:srgbClr val="00A2B2"/>
              </a:solidFill>
            </a:endParaRPr>
          </a:p>
        </p:txBody>
      </p:sp>
      <p:sp>
        <p:nvSpPr>
          <p:cNvPr id="11" name="TextBox 10">
            <a:extLst>
              <a:ext uri="{FF2B5EF4-FFF2-40B4-BE49-F238E27FC236}">
                <a16:creationId xmlns:a16="http://schemas.microsoft.com/office/drawing/2014/main" id="{980E568A-C212-5AA8-F301-1F3085A5D04B}"/>
              </a:ext>
            </a:extLst>
          </p:cNvPr>
          <p:cNvSpPr txBox="1"/>
          <p:nvPr/>
        </p:nvSpPr>
        <p:spPr>
          <a:xfrm>
            <a:off x="974997" y="1764885"/>
            <a:ext cx="2525534"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Grateful</a:t>
            </a:r>
            <a:r>
              <a:rPr lang="en-US" sz="2800" b="1" dirty="0">
                <a:solidFill>
                  <a:srgbClr val="00A2B2"/>
                </a:solidFill>
                <a:effectLst/>
              </a:rPr>
              <a:t> </a:t>
            </a:r>
            <a:endParaRPr lang="en-US" sz="2800" b="1" dirty="0">
              <a:solidFill>
                <a:srgbClr val="00A2B2"/>
              </a:solidFill>
            </a:endParaRPr>
          </a:p>
        </p:txBody>
      </p:sp>
      <p:sp>
        <p:nvSpPr>
          <p:cNvPr id="12" name="TextBox 11">
            <a:extLst>
              <a:ext uri="{FF2B5EF4-FFF2-40B4-BE49-F238E27FC236}">
                <a16:creationId xmlns:a16="http://schemas.microsoft.com/office/drawing/2014/main" id="{DD23EBF7-AFA8-58DE-979F-00672F756788}"/>
              </a:ext>
            </a:extLst>
          </p:cNvPr>
          <p:cNvSpPr txBox="1"/>
          <p:nvPr/>
        </p:nvSpPr>
        <p:spPr>
          <a:xfrm>
            <a:off x="2557603" y="1768820"/>
            <a:ext cx="25450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Safe</a:t>
            </a:r>
            <a:endParaRPr lang="en-US" sz="2800" b="1" dirty="0">
              <a:solidFill>
                <a:srgbClr val="00A2B2"/>
              </a:solidFill>
            </a:endParaRPr>
          </a:p>
        </p:txBody>
      </p:sp>
      <p:sp>
        <p:nvSpPr>
          <p:cNvPr id="13" name="TextBox 12">
            <a:extLst>
              <a:ext uri="{FF2B5EF4-FFF2-40B4-BE49-F238E27FC236}">
                <a16:creationId xmlns:a16="http://schemas.microsoft.com/office/drawing/2014/main" id="{9681A976-2444-7418-49E3-6153AADD468E}"/>
              </a:ext>
            </a:extLst>
          </p:cNvPr>
          <p:cNvSpPr txBox="1"/>
          <p:nvPr/>
        </p:nvSpPr>
        <p:spPr>
          <a:xfrm>
            <a:off x="4045948" y="1328227"/>
            <a:ext cx="25450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Hopeful</a:t>
            </a:r>
            <a:endParaRPr lang="en-US" sz="2800" b="1" dirty="0">
              <a:solidFill>
                <a:srgbClr val="00A2B2"/>
              </a:solidFill>
            </a:endParaRPr>
          </a:p>
        </p:txBody>
      </p:sp>
      <p:sp>
        <p:nvSpPr>
          <p:cNvPr id="14" name="TextBox 13">
            <a:extLst>
              <a:ext uri="{FF2B5EF4-FFF2-40B4-BE49-F238E27FC236}">
                <a16:creationId xmlns:a16="http://schemas.microsoft.com/office/drawing/2014/main" id="{2E25DE3A-4F1A-E352-59EA-6AF1A9A179E7}"/>
              </a:ext>
            </a:extLst>
          </p:cNvPr>
          <p:cNvSpPr txBox="1"/>
          <p:nvPr/>
        </p:nvSpPr>
        <p:spPr>
          <a:xfrm>
            <a:off x="6293716" y="1810936"/>
            <a:ext cx="29684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Empowered</a:t>
            </a:r>
            <a:endParaRPr lang="en-US" sz="2800" b="1" dirty="0">
              <a:solidFill>
                <a:srgbClr val="00A2B2"/>
              </a:solidFill>
            </a:endParaRPr>
          </a:p>
        </p:txBody>
      </p:sp>
      <p:sp>
        <p:nvSpPr>
          <p:cNvPr id="15" name="TextBox 14">
            <a:extLst>
              <a:ext uri="{FF2B5EF4-FFF2-40B4-BE49-F238E27FC236}">
                <a16:creationId xmlns:a16="http://schemas.microsoft.com/office/drawing/2014/main" id="{F1CF92A1-F53E-E339-F8FC-4153B97837F3}"/>
              </a:ext>
            </a:extLst>
          </p:cNvPr>
          <p:cNvSpPr txBox="1"/>
          <p:nvPr/>
        </p:nvSpPr>
        <p:spPr>
          <a:xfrm>
            <a:off x="4281378" y="1790416"/>
            <a:ext cx="2751298"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Motivated</a:t>
            </a:r>
            <a:endParaRPr lang="en-US" sz="2800" b="1" dirty="0">
              <a:solidFill>
                <a:srgbClr val="00A2B2"/>
              </a:solidFill>
            </a:endParaRPr>
          </a:p>
        </p:txBody>
      </p:sp>
      <p:sp>
        <p:nvSpPr>
          <p:cNvPr id="16" name="TextBox 15">
            <a:extLst>
              <a:ext uri="{FF2B5EF4-FFF2-40B4-BE49-F238E27FC236}">
                <a16:creationId xmlns:a16="http://schemas.microsoft.com/office/drawing/2014/main" id="{558F95E0-5086-5057-F2E3-FE322E295192}"/>
              </a:ext>
            </a:extLst>
          </p:cNvPr>
          <p:cNvSpPr txBox="1"/>
          <p:nvPr/>
        </p:nvSpPr>
        <p:spPr>
          <a:xfrm>
            <a:off x="6990595" y="1294222"/>
            <a:ext cx="25450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Trusted </a:t>
            </a:r>
            <a:endParaRPr lang="en-US" sz="2800" b="1" dirty="0">
              <a:solidFill>
                <a:srgbClr val="00A2B2"/>
              </a:solidFill>
            </a:endParaRPr>
          </a:p>
        </p:txBody>
      </p:sp>
      <p:sp>
        <p:nvSpPr>
          <p:cNvPr id="17" name="TextBox 16">
            <a:extLst>
              <a:ext uri="{FF2B5EF4-FFF2-40B4-BE49-F238E27FC236}">
                <a16:creationId xmlns:a16="http://schemas.microsoft.com/office/drawing/2014/main" id="{430E8212-7281-5238-65E6-864B258C1B44}"/>
              </a:ext>
            </a:extLst>
          </p:cNvPr>
          <p:cNvSpPr txBox="1"/>
          <p:nvPr/>
        </p:nvSpPr>
        <p:spPr>
          <a:xfrm>
            <a:off x="5603011" y="1327648"/>
            <a:ext cx="25450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Calm </a:t>
            </a:r>
            <a:endParaRPr lang="en-US" sz="2800" b="1" dirty="0">
              <a:solidFill>
                <a:srgbClr val="00A2B2"/>
              </a:solidFill>
            </a:endParaRPr>
          </a:p>
        </p:txBody>
      </p:sp>
      <p:sp>
        <p:nvSpPr>
          <p:cNvPr id="18" name="TextBox 17">
            <a:extLst>
              <a:ext uri="{FF2B5EF4-FFF2-40B4-BE49-F238E27FC236}">
                <a16:creationId xmlns:a16="http://schemas.microsoft.com/office/drawing/2014/main" id="{8661EF2D-2307-8A27-CCF4-9879D13A058E}"/>
              </a:ext>
            </a:extLst>
          </p:cNvPr>
          <p:cNvSpPr txBox="1"/>
          <p:nvPr/>
        </p:nvSpPr>
        <p:spPr>
          <a:xfrm>
            <a:off x="2292480" y="1364334"/>
            <a:ext cx="25450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 Relieved</a:t>
            </a:r>
            <a:endParaRPr lang="en-US" sz="2800" b="1" dirty="0">
              <a:solidFill>
                <a:srgbClr val="00A2B2"/>
              </a:solidFill>
            </a:endParaRPr>
          </a:p>
        </p:txBody>
      </p:sp>
      <p:sp>
        <p:nvSpPr>
          <p:cNvPr id="19" name="TextBox 18">
            <a:extLst>
              <a:ext uri="{FF2B5EF4-FFF2-40B4-BE49-F238E27FC236}">
                <a16:creationId xmlns:a16="http://schemas.microsoft.com/office/drawing/2014/main" id="{646B88A4-1629-659C-A965-AF63621120FC}"/>
              </a:ext>
            </a:extLst>
          </p:cNvPr>
          <p:cNvSpPr txBox="1"/>
          <p:nvPr/>
        </p:nvSpPr>
        <p:spPr>
          <a:xfrm>
            <a:off x="8817044" y="1311020"/>
            <a:ext cx="25450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Satisfied</a:t>
            </a:r>
            <a:endParaRPr lang="en-US" sz="2800" b="1" dirty="0">
              <a:solidFill>
                <a:srgbClr val="00A2B2"/>
              </a:solidFill>
            </a:endParaRPr>
          </a:p>
        </p:txBody>
      </p:sp>
      <p:sp>
        <p:nvSpPr>
          <p:cNvPr id="3" name="TextBox 2">
            <a:extLst>
              <a:ext uri="{FF2B5EF4-FFF2-40B4-BE49-F238E27FC236}">
                <a16:creationId xmlns:a16="http://schemas.microsoft.com/office/drawing/2014/main" id="{6BEB7187-3775-EABF-131A-1DEAA67B8C18}"/>
              </a:ext>
            </a:extLst>
          </p:cNvPr>
          <p:cNvSpPr txBox="1"/>
          <p:nvPr/>
        </p:nvSpPr>
        <p:spPr>
          <a:xfrm>
            <a:off x="504216" y="-16405"/>
            <a:ext cx="10907717" cy="1251625"/>
          </a:xfrm>
          <a:prstGeom prst="rect">
            <a:avLst/>
          </a:prstGeom>
          <a:noFill/>
        </p:spPr>
        <p:txBody>
          <a:bodyPr wrap="square">
            <a:spAutoFit/>
          </a:bodyPr>
          <a:lstStyle/>
          <a:p>
            <a:pPr marL="0" marR="0" algn="ctr">
              <a:lnSpc>
                <a:spcPct val="107000"/>
              </a:lnSpc>
              <a:spcBef>
                <a:spcPts val="0"/>
              </a:spcBef>
              <a:spcAft>
                <a:spcPts val="800"/>
              </a:spcAft>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Hearing from the youth and families…what have they said about their experience at the UCC</a:t>
            </a:r>
          </a:p>
        </p:txBody>
      </p:sp>
      <p:sp>
        <p:nvSpPr>
          <p:cNvPr id="2" name="TextBox 1">
            <a:extLst>
              <a:ext uri="{FF2B5EF4-FFF2-40B4-BE49-F238E27FC236}">
                <a16:creationId xmlns:a16="http://schemas.microsoft.com/office/drawing/2014/main" id="{AC1E27FF-FD97-3E2F-7355-8CE660B8CB4F}"/>
              </a:ext>
            </a:extLst>
          </p:cNvPr>
          <p:cNvSpPr txBox="1"/>
          <p:nvPr/>
        </p:nvSpPr>
        <p:spPr>
          <a:xfrm>
            <a:off x="8402091" y="1804430"/>
            <a:ext cx="2239780" cy="523220"/>
          </a:xfrm>
          <a:prstGeom prst="rect">
            <a:avLst/>
          </a:prstGeom>
          <a:noFill/>
        </p:spPr>
        <p:txBody>
          <a:bodyPr wrap="square">
            <a:spAutoFit/>
          </a:bodyPr>
          <a:lstStyle/>
          <a:p>
            <a:pPr algn="ctr"/>
            <a:r>
              <a:rPr lang="en-US" sz="2800" b="1" dirty="0">
                <a:solidFill>
                  <a:srgbClr val="00A2B2"/>
                </a:solidFill>
                <a:effectLst/>
                <a:latin typeface="Calibri" panose="020F0502020204030204" pitchFamily="34" charset="0"/>
                <a:ea typeface="Calibri" panose="020F0502020204030204" pitchFamily="34" charset="0"/>
                <a:cs typeface="Times New Roman" panose="02020603050405020304" pitchFamily="18" charset="0"/>
              </a:rPr>
              <a:t>Heard</a:t>
            </a:r>
            <a:endParaRPr lang="en-US" sz="2800" b="1" dirty="0">
              <a:solidFill>
                <a:srgbClr val="00A2B2"/>
              </a:solidFill>
            </a:endParaRPr>
          </a:p>
        </p:txBody>
      </p:sp>
    </p:spTree>
    <p:extLst>
      <p:ext uri="{BB962C8B-B14F-4D97-AF65-F5344CB8AC3E}">
        <p14:creationId xmlns:p14="http://schemas.microsoft.com/office/powerpoint/2010/main" val="334612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2F8F-28B1-C69F-2C33-975BD3034FAA}"/>
              </a:ext>
            </a:extLst>
          </p:cNvPr>
          <p:cNvSpPr>
            <a:spLocks noGrp="1"/>
          </p:cNvSpPr>
          <p:nvPr>
            <p:ph type="title"/>
          </p:nvPr>
        </p:nvSpPr>
        <p:spPr/>
        <p:txBody>
          <a:bodyPr/>
          <a:lstStyle/>
          <a:p>
            <a:r>
              <a:rPr lang="en-US" dirty="0"/>
              <a:t>Making an Impact</a:t>
            </a:r>
          </a:p>
        </p:txBody>
      </p:sp>
      <p:sp>
        <p:nvSpPr>
          <p:cNvPr id="3" name="Content Placeholder 2">
            <a:extLst>
              <a:ext uri="{FF2B5EF4-FFF2-40B4-BE49-F238E27FC236}">
                <a16:creationId xmlns:a16="http://schemas.microsoft.com/office/drawing/2014/main" id="{0B9BAD6B-B9F2-2E63-2E6E-25D3E9C4698A}"/>
              </a:ext>
            </a:extLst>
          </p:cNvPr>
          <p:cNvSpPr>
            <a:spLocks noGrp="1"/>
          </p:cNvSpPr>
          <p:nvPr>
            <p:ph idx="1"/>
          </p:nvPr>
        </p:nvSpPr>
        <p:spPr>
          <a:xfrm>
            <a:off x="838200" y="1509204"/>
            <a:ext cx="10515600" cy="4667759"/>
          </a:xfrm>
        </p:spPr>
        <p:txBody>
          <a:bodyPr>
            <a:normAutofit fontScale="85000" lnSpcReduction="20000"/>
          </a:bodyPr>
          <a:lstStyle/>
          <a:p>
            <a:r>
              <a:rPr lang="en-US" dirty="0"/>
              <a:t>Utilization</a:t>
            </a:r>
          </a:p>
          <a:p>
            <a:pPr lvl="1"/>
            <a:r>
              <a:rPr lang="en-US" dirty="0"/>
              <a:t>How many youth &amp; families access the services?</a:t>
            </a:r>
          </a:p>
          <a:p>
            <a:pPr lvl="1"/>
            <a:r>
              <a:rPr lang="en-US" dirty="0"/>
              <a:t>From where are youth &amp; families referred to UCCs?</a:t>
            </a:r>
          </a:p>
          <a:p>
            <a:pPr lvl="1"/>
            <a:r>
              <a:rPr lang="en-US" dirty="0"/>
              <a:t>What are the presenting challenges &amp; needs of the youth &amp; families?</a:t>
            </a:r>
          </a:p>
          <a:p>
            <a:pPr lvl="1"/>
            <a:r>
              <a:rPr lang="en-US" dirty="0"/>
              <a:t>Are there disparities or barriers to youth and families accessing the UCCs? </a:t>
            </a:r>
          </a:p>
          <a:p>
            <a:r>
              <a:rPr lang="en-US" dirty="0"/>
              <a:t>Youth &amp; Family Experience of Care</a:t>
            </a:r>
          </a:p>
          <a:p>
            <a:pPr lvl="1"/>
            <a:r>
              <a:rPr lang="en-US" dirty="0"/>
              <a:t>Do youth &amp; families experience engagement, connection, and affirmation in UCCs?</a:t>
            </a:r>
          </a:p>
          <a:p>
            <a:pPr lvl="1"/>
            <a:r>
              <a:rPr lang="en-US" dirty="0"/>
              <a:t>Do youth and families believe the UCCs were helpful to them?</a:t>
            </a:r>
          </a:p>
          <a:p>
            <a:r>
              <a:rPr lang="en-US" dirty="0"/>
              <a:t>Outcomes</a:t>
            </a:r>
          </a:p>
          <a:p>
            <a:pPr lvl="1"/>
            <a:r>
              <a:rPr lang="en-US" dirty="0"/>
              <a:t>Are youth and families able to successfully stabilize and manage their crisis?</a:t>
            </a:r>
          </a:p>
          <a:p>
            <a:pPr lvl="1"/>
            <a:r>
              <a:rPr lang="en-US" dirty="0"/>
              <a:t>Are youth and families able to be connected to the follow-up care they need?</a:t>
            </a:r>
          </a:p>
          <a:p>
            <a:r>
              <a:rPr lang="en-US" dirty="0"/>
              <a:t>Systems Issues</a:t>
            </a:r>
          </a:p>
          <a:p>
            <a:pPr lvl="1"/>
            <a:r>
              <a:rPr lang="en-US" dirty="0"/>
              <a:t>What services do youth &amp; families most often need after UCCs? Are these services available?</a:t>
            </a:r>
          </a:p>
          <a:p>
            <a:pPr lvl="1"/>
            <a:r>
              <a:rPr lang="en-US" dirty="0"/>
              <a:t>Do UCCs contribute to fewer youth presenting unnecessarily to EDs?</a:t>
            </a:r>
          </a:p>
          <a:p>
            <a:pPr lvl="1"/>
            <a:r>
              <a:rPr lang="en-US" dirty="0"/>
              <a:t>Do EDs experience fewer instances of overcapacity?</a:t>
            </a:r>
          </a:p>
        </p:txBody>
      </p:sp>
    </p:spTree>
    <p:extLst>
      <p:ext uri="{BB962C8B-B14F-4D97-AF65-F5344CB8AC3E}">
        <p14:creationId xmlns:p14="http://schemas.microsoft.com/office/powerpoint/2010/main" val="67543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FA95D-210A-4420-A567-5DA045BFEC18}"/>
              </a:ext>
            </a:extLst>
          </p:cNvPr>
          <p:cNvSpPr>
            <a:spLocks noGrp="1"/>
          </p:cNvSpPr>
          <p:nvPr>
            <p:ph type="title"/>
          </p:nvPr>
        </p:nvSpPr>
        <p:spPr>
          <a:xfrm>
            <a:off x="838200" y="365126"/>
            <a:ext cx="10515600" cy="1002202"/>
          </a:xfrm>
        </p:spPr>
        <p:txBody>
          <a:bodyPr vert="horz" lIns="91440" tIns="45720" rIns="91440" bIns="45720" rtlCol="0" anchor="b">
            <a:normAutofit/>
          </a:bodyPr>
          <a:lstStyle/>
          <a:p>
            <a:r>
              <a:rPr lang="en-US" sz="5400" dirty="0"/>
              <a:t>Challenges for Success</a:t>
            </a:r>
          </a:p>
        </p:txBody>
      </p:sp>
      <p:sp>
        <p:nvSpPr>
          <p:cNvPr id="4" name="Text Placeholder 3">
            <a:extLst>
              <a:ext uri="{FF2B5EF4-FFF2-40B4-BE49-F238E27FC236}">
                <a16:creationId xmlns:a16="http://schemas.microsoft.com/office/drawing/2014/main" id="{F00DF103-C5C5-48A4-A34A-F13F5F5E4A50}"/>
              </a:ext>
            </a:extLst>
          </p:cNvPr>
          <p:cNvSpPr>
            <a:spLocks noGrp="1"/>
          </p:cNvSpPr>
          <p:nvPr>
            <p:ph sz="half" idx="1"/>
          </p:nvPr>
        </p:nvSpPr>
        <p:spPr/>
        <p:txBody>
          <a:bodyPr vert="horz" lIns="91440" tIns="45720" rIns="91440" bIns="45720" rtlCol="0" anchor="t">
            <a:normAutofit fontScale="92500" lnSpcReduction="20000"/>
          </a:bodyPr>
          <a:lstStyle/>
          <a:p>
            <a:r>
              <a:rPr lang="en-US" dirty="0"/>
              <a:t>Workforce </a:t>
            </a:r>
          </a:p>
          <a:p>
            <a:pPr lvl="1"/>
            <a:r>
              <a:rPr lang="en-US" dirty="0"/>
              <a:t>Shortage, diversity</a:t>
            </a:r>
          </a:p>
          <a:p>
            <a:pPr marL="457200" lvl="1" indent="0">
              <a:buNone/>
            </a:pPr>
            <a:endParaRPr lang="en-US" dirty="0"/>
          </a:p>
          <a:p>
            <a:r>
              <a:rPr lang="en-US" dirty="0"/>
              <a:t>Reimbursement </a:t>
            </a:r>
          </a:p>
          <a:p>
            <a:pPr lvl="1"/>
            <a:r>
              <a:rPr lang="en-US" dirty="0"/>
              <a:t>No reimbursement </a:t>
            </a:r>
          </a:p>
          <a:p>
            <a:pPr lvl="1"/>
            <a:r>
              <a:rPr lang="en-US" dirty="0"/>
              <a:t>Under reimbursement </a:t>
            </a:r>
          </a:p>
          <a:p>
            <a:pPr lvl="1"/>
            <a:r>
              <a:rPr lang="en-US" dirty="0"/>
              <a:t>Medicaid rates</a:t>
            </a:r>
          </a:p>
          <a:p>
            <a:pPr lvl="1"/>
            <a:r>
              <a:rPr lang="en-US" dirty="0"/>
              <a:t>COLA</a:t>
            </a:r>
          </a:p>
          <a:p>
            <a:pPr lvl="1"/>
            <a:r>
              <a:rPr lang="en-US" dirty="0"/>
              <a:t>Private insurance vs. Medicaid available services</a:t>
            </a:r>
          </a:p>
          <a:p>
            <a:pPr marL="0" indent="0">
              <a:buNone/>
            </a:pPr>
            <a:endParaRPr lang="en-US" sz="2200" dirty="0"/>
          </a:p>
        </p:txBody>
      </p:sp>
      <p:sp>
        <p:nvSpPr>
          <p:cNvPr id="3" name="Content Placeholder 2">
            <a:extLst>
              <a:ext uri="{FF2B5EF4-FFF2-40B4-BE49-F238E27FC236}">
                <a16:creationId xmlns:a16="http://schemas.microsoft.com/office/drawing/2014/main" id="{F48DD919-46A7-8ACD-511C-E2561D838700}"/>
              </a:ext>
            </a:extLst>
          </p:cNvPr>
          <p:cNvSpPr>
            <a:spLocks noGrp="1"/>
          </p:cNvSpPr>
          <p:nvPr>
            <p:ph sz="half" idx="2"/>
          </p:nvPr>
        </p:nvSpPr>
        <p:spPr/>
        <p:txBody>
          <a:bodyPr>
            <a:normAutofit fontScale="92500" lnSpcReduction="20000"/>
          </a:bodyPr>
          <a:lstStyle/>
          <a:p>
            <a:r>
              <a:rPr lang="en-US" dirty="0"/>
              <a:t>Connect to care</a:t>
            </a:r>
          </a:p>
          <a:p>
            <a:pPr lvl="1"/>
            <a:r>
              <a:rPr lang="en-US" dirty="0"/>
              <a:t>Families cannot access care where and when needed</a:t>
            </a:r>
          </a:p>
          <a:p>
            <a:pPr lvl="1"/>
            <a:r>
              <a:rPr lang="en-US" dirty="0"/>
              <a:t>Long waitlists (outpatient and in-home services)</a:t>
            </a:r>
          </a:p>
          <a:p>
            <a:pPr marL="457200" lvl="1" indent="0">
              <a:buNone/>
            </a:pPr>
            <a:endParaRPr lang="en-US" dirty="0"/>
          </a:p>
          <a:p>
            <a:r>
              <a:rPr lang="en-US" dirty="0"/>
              <a:t>UCCs are embedded within larger systems</a:t>
            </a:r>
          </a:p>
          <a:p>
            <a:pPr lvl="1"/>
            <a:r>
              <a:rPr lang="en-US" dirty="0"/>
              <a:t>Community mental health, school, primary care offices, DCF. </a:t>
            </a:r>
          </a:p>
          <a:p>
            <a:pPr lvl="1"/>
            <a:r>
              <a:rPr lang="en-US" dirty="0"/>
              <a:t>Time to demonstrate impact</a:t>
            </a:r>
          </a:p>
          <a:p>
            <a:pPr lvl="1"/>
            <a:r>
              <a:rPr lang="en-US" dirty="0"/>
              <a:t>Linkage of these systems is often limited (clinically, data)</a:t>
            </a:r>
          </a:p>
          <a:p>
            <a:pPr lvl="1"/>
            <a:r>
              <a:rPr lang="en-US" dirty="0"/>
              <a:t>Ambulance service</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81320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D3283C-AABE-31BD-2F9B-57BD49DD76B9}"/>
              </a:ext>
            </a:extLst>
          </p:cNvPr>
          <p:cNvPicPr>
            <a:picLocks noChangeAspect="1"/>
          </p:cNvPicPr>
          <p:nvPr/>
        </p:nvPicPr>
        <p:blipFill>
          <a:blip r:embed="rId2"/>
          <a:stretch>
            <a:fillRect/>
          </a:stretch>
        </p:blipFill>
        <p:spPr>
          <a:xfrm>
            <a:off x="1420358" y="611743"/>
            <a:ext cx="9851797" cy="5886450"/>
          </a:xfrm>
          <a:prstGeom prst="rect">
            <a:avLst/>
          </a:prstGeom>
          <a:effectLst>
            <a:softEdge rad="88900"/>
          </a:effectLst>
        </p:spPr>
      </p:pic>
    </p:spTree>
    <p:extLst>
      <p:ext uri="{BB962C8B-B14F-4D97-AF65-F5344CB8AC3E}">
        <p14:creationId xmlns:p14="http://schemas.microsoft.com/office/powerpoint/2010/main" val="314058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E3D7E2-32C6-1BE4-8DC7-0DE1BB9A5406}"/>
              </a:ext>
            </a:extLst>
          </p:cNvPr>
          <p:cNvPicPr>
            <a:picLocks noGrp="1" noChangeAspect="1"/>
          </p:cNvPicPr>
          <p:nvPr>
            <p:ph idx="1"/>
          </p:nvPr>
        </p:nvPicPr>
        <p:blipFill>
          <a:blip r:embed="rId2"/>
          <a:stretch>
            <a:fillRect/>
          </a:stretch>
        </p:blipFill>
        <p:spPr>
          <a:xfrm>
            <a:off x="253835" y="677646"/>
            <a:ext cx="11528889" cy="5502708"/>
          </a:xfrm>
          <a:prstGeom prst="rect">
            <a:avLst/>
          </a:prstGeom>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222722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1A0C3DFB-253A-DEB4-99D2-138726FED370}"/>
              </a:ext>
            </a:extLst>
          </p:cNvPr>
          <p:cNvPicPr>
            <a:picLocks noChangeAspect="1"/>
          </p:cNvPicPr>
          <p:nvPr/>
        </p:nvPicPr>
        <p:blipFill>
          <a:blip r:embed="rId2"/>
          <a:stretch>
            <a:fillRect/>
          </a:stretch>
        </p:blipFill>
        <p:spPr>
          <a:xfrm>
            <a:off x="6436553" y="4736992"/>
            <a:ext cx="4921342" cy="1324174"/>
          </a:xfrm>
          <a:prstGeom prst="rect">
            <a:avLst/>
          </a:prstGeom>
        </p:spPr>
      </p:pic>
      <p:pic>
        <p:nvPicPr>
          <p:cNvPr id="4" name="Content Placeholder 4">
            <a:extLst>
              <a:ext uri="{FF2B5EF4-FFF2-40B4-BE49-F238E27FC236}">
                <a16:creationId xmlns:a16="http://schemas.microsoft.com/office/drawing/2014/main" id="{6C1408F2-FF7A-C4FB-4A62-66F49E204416}"/>
              </a:ext>
            </a:extLst>
          </p:cNvPr>
          <p:cNvPicPr>
            <a:picLocks noChangeAspect="1"/>
          </p:cNvPicPr>
          <p:nvPr/>
        </p:nvPicPr>
        <p:blipFill>
          <a:blip r:embed="rId3"/>
          <a:stretch>
            <a:fillRect/>
          </a:stretch>
        </p:blipFill>
        <p:spPr>
          <a:xfrm>
            <a:off x="698839" y="864195"/>
            <a:ext cx="3473666" cy="1505255"/>
          </a:xfrm>
          <a:prstGeom prst="rect">
            <a:avLst/>
          </a:prstGeom>
        </p:spPr>
      </p:pic>
      <p:pic>
        <p:nvPicPr>
          <p:cNvPr id="5" name="Content Placeholder 10">
            <a:extLst>
              <a:ext uri="{FF2B5EF4-FFF2-40B4-BE49-F238E27FC236}">
                <a16:creationId xmlns:a16="http://schemas.microsoft.com/office/drawing/2014/main" id="{AC996120-0896-1597-6CEB-72D8584B717D}"/>
              </a:ext>
            </a:extLst>
          </p:cNvPr>
          <p:cNvPicPr>
            <a:picLocks noChangeAspect="1"/>
          </p:cNvPicPr>
          <p:nvPr/>
        </p:nvPicPr>
        <p:blipFill>
          <a:blip r:embed="rId4"/>
          <a:stretch>
            <a:fillRect/>
          </a:stretch>
        </p:blipFill>
        <p:spPr>
          <a:xfrm>
            <a:off x="540621" y="4736992"/>
            <a:ext cx="4117197" cy="1445734"/>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47676D75-2C8B-3241-C9FE-327C1A6F46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848" y="1065081"/>
            <a:ext cx="3815495" cy="1103481"/>
          </a:xfrm>
          <a:prstGeom prst="rect">
            <a:avLst/>
          </a:prstGeom>
        </p:spPr>
      </p:pic>
      <p:pic>
        <p:nvPicPr>
          <p:cNvPr id="6" name="Picture 5">
            <a:extLst>
              <a:ext uri="{FF2B5EF4-FFF2-40B4-BE49-F238E27FC236}">
                <a16:creationId xmlns:a16="http://schemas.microsoft.com/office/drawing/2014/main" id="{5323FDE0-E9ED-7ED0-4B7D-D526A7DDBABF}"/>
              </a:ext>
            </a:extLst>
          </p:cNvPr>
          <p:cNvPicPr>
            <a:picLocks noChangeAspect="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4172505" y="2495664"/>
            <a:ext cx="3257328" cy="1992887"/>
          </a:xfrm>
          <a:prstGeom prst="rect">
            <a:avLst/>
          </a:prstGeom>
          <a:solidFill>
            <a:schemeClr val="accent2">
              <a:lumMod val="20000"/>
              <a:lumOff val="80000"/>
            </a:schemeClr>
          </a:solidFill>
          <a:ln>
            <a:noFill/>
          </a:ln>
          <a:effectLst>
            <a:softEdge rad="88900"/>
          </a:effectLst>
        </p:spPr>
      </p:pic>
    </p:spTree>
    <p:extLst>
      <p:ext uri="{BB962C8B-B14F-4D97-AF65-F5344CB8AC3E}">
        <p14:creationId xmlns:p14="http://schemas.microsoft.com/office/powerpoint/2010/main" val="419169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336D-28CC-346A-FFDB-B7A618B280F9}"/>
              </a:ext>
            </a:extLst>
          </p:cNvPr>
          <p:cNvSpPr>
            <a:spLocks noGrp="1"/>
          </p:cNvSpPr>
          <p:nvPr>
            <p:ph type="title"/>
          </p:nvPr>
        </p:nvSpPr>
        <p:spPr>
          <a:xfrm>
            <a:off x="935854" y="382880"/>
            <a:ext cx="10515600" cy="1325563"/>
          </a:xfrm>
        </p:spPr>
        <p:txBody>
          <a:bodyPr/>
          <a:lstStyle/>
          <a:p>
            <a:r>
              <a:rPr lang="en-US" dirty="0"/>
              <a:t>Why Urgent Crisis Centers?</a:t>
            </a:r>
          </a:p>
        </p:txBody>
      </p:sp>
      <p:sp>
        <p:nvSpPr>
          <p:cNvPr id="3" name="Content Placeholder 2">
            <a:extLst>
              <a:ext uri="{FF2B5EF4-FFF2-40B4-BE49-F238E27FC236}">
                <a16:creationId xmlns:a16="http://schemas.microsoft.com/office/drawing/2014/main" id="{D49A6842-2C33-10CA-3AC6-58FC601F3747}"/>
              </a:ext>
            </a:extLst>
          </p:cNvPr>
          <p:cNvSpPr>
            <a:spLocks noGrp="1"/>
          </p:cNvSpPr>
          <p:nvPr>
            <p:ph idx="1"/>
          </p:nvPr>
        </p:nvSpPr>
        <p:spPr>
          <a:xfrm>
            <a:off x="838200" y="1313896"/>
            <a:ext cx="10515600" cy="4971494"/>
          </a:xfrm>
        </p:spPr>
        <p:txBody>
          <a:bodyPr>
            <a:normAutofit fontScale="85000" lnSpcReduction="20000"/>
          </a:bodyPr>
          <a:lstStyle/>
          <a:p>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a:t>Children’s Behavioral Health Plan (2014):</a:t>
            </a:r>
          </a:p>
          <a:p>
            <a:r>
              <a:rPr lang="en-US" dirty="0"/>
              <a:t>Recommended expanding crisis-oriented behavioral health services to address high utilization rates in emergency departments. Specifically, explore alternative options to ED's, through short-term (e.g., 23 hour) behavioral health assessment/crisis stabilization centers. </a:t>
            </a:r>
          </a:p>
          <a:p>
            <a:pPr marL="0" indent="0">
              <a:buNone/>
            </a:pPr>
            <a:r>
              <a:rPr lang="en-US" b="1" dirty="0"/>
              <a:t>Children’s Behavioral Health Urgent Care and Crisis Stabilization Unit Workgroup (2021):</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EDs are routinely overwhelmed by the numbers of patients presenting for care, resulting in overtaxed staff resources and significant wait times for patients.</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A significant percentage of youth who present to an ED with a behavioral health need could be effectively assessed and treated in another setting.  This is supported by the fact that these youth are not ultimately admitted to an inpatient hospital. </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EDs vary regarding the behavioral health expertise of their staff, and in their familiarity with local systems of care and their ability to connect youth to ongoing community services. This can sometimes increase the chances of youth being referred for continued hospitalization.</a:t>
            </a:r>
            <a:endParaRPr lang="en-US" sz="2600" dirty="0"/>
          </a:p>
        </p:txBody>
      </p:sp>
    </p:spTree>
    <p:extLst>
      <p:ext uri="{BB962C8B-B14F-4D97-AF65-F5344CB8AC3E}">
        <p14:creationId xmlns:p14="http://schemas.microsoft.com/office/powerpoint/2010/main" val="247234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0F1D-671F-7151-547C-31EAC090F083}"/>
              </a:ext>
            </a:extLst>
          </p:cNvPr>
          <p:cNvSpPr>
            <a:spLocks noGrp="1"/>
          </p:cNvSpPr>
          <p:nvPr>
            <p:ph type="title"/>
          </p:nvPr>
        </p:nvSpPr>
        <p:spPr/>
        <p:txBody>
          <a:bodyPr/>
          <a:lstStyle/>
          <a:p>
            <a:r>
              <a:rPr lang="en-US" dirty="0"/>
              <a:t>Why Urgent Crisis Centers?</a:t>
            </a:r>
          </a:p>
        </p:txBody>
      </p:sp>
      <p:sp>
        <p:nvSpPr>
          <p:cNvPr id="3" name="Content Placeholder 2">
            <a:extLst>
              <a:ext uri="{FF2B5EF4-FFF2-40B4-BE49-F238E27FC236}">
                <a16:creationId xmlns:a16="http://schemas.microsoft.com/office/drawing/2014/main" id="{97DEBFF6-0CCC-0D1C-4B48-51960A52261C}"/>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2400" b="1" dirty="0"/>
              <a:t>Short-Term Solutions to Behavioral Health ED Volume Workgroup --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Family Input </a:t>
            </a:r>
            <a:r>
              <a:rPr lang="en-US" sz="1800" dirty="0">
                <a:effectLst/>
                <a:latin typeface="Calibri" panose="020F0502020204030204" pitchFamily="34" charset="0"/>
                <a:ea typeface="Calibri" panose="020F0502020204030204" pitchFamily="34" charset="0"/>
                <a:cs typeface="Times New Roman" panose="02020603050405020304" pitchFamily="18" charset="0"/>
              </a:rPr>
              <a:t>(family surveys administered through family advocacy organizations and local community collaboratives)</a:t>
            </a:r>
            <a:r>
              <a:rPr lang="en-US" sz="1800" dirty="0"/>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Create alternatives to Emergency Departments for youth experiencing behavioral health needs: </a:t>
            </a:r>
          </a:p>
          <a:p>
            <a:pPr marL="45720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Expanding Mobile Crisis services </a:t>
            </a:r>
          </a:p>
          <a:p>
            <a:pPr marL="457200" lvl="1">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reate alternate places to receive care (e.g., Urgent Crisis Center)</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Improve the behavioral health care in Emergency Departments for youth who need to go there:  </a:t>
            </a:r>
          </a:p>
          <a:p>
            <a:pPr marL="457200" lv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 more staff with behavioral health expertise </a:t>
            </a:r>
          </a:p>
          <a:p>
            <a:pPr marL="457200" lvl="1">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Create s</a:t>
            </a:r>
            <a:r>
              <a:rPr lang="en-US" sz="1800" dirty="0">
                <a:effectLst/>
                <a:latin typeface="Calibri" panose="020F0502020204030204" pitchFamily="34" charset="0"/>
                <a:ea typeface="Calibri" panose="020F0502020204030204" pitchFamily="34" charset="0"/>
                <a:cs typeface="Times New Roman" panose="02020603050405020304" pitchFamily="18" charset="0"/>
              </a:rPr>
              <a:t>eparate space appropriate for serving children with behavioral health needs</a:t>
            </a:r>
          </a:p>
          <a:p>
            <a:pPr marL="457200" lvl="1">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Improve </a:t>
            </a:r>
            <a:r>
              <a:rPr lang="en-US" sz="1800" dirty="0">
                <a:effectLst/>
                <a:latin typeface="Calibri" panose="020F0502020204030204" pitchFamily="34" charset="0"/>
                <a:ea typeface="Calibri" panose="020F0502020204030204" pitchFamily="34" charset="0"/>
                <a:cs typeface="Times New Roman" panose="02020603050405020304" pitchFamily="18" charset="0"/>
              </a:rPr>
              <a:t>timeliness of assessments</a:t>
            </a:r>
          </a:p>
          <a:p>
            <a:pPr marL="457200" lvl="1">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Improve </a:t>
            </a:r>
            <a:r>
              <a:rPr lang="en-US" sz="1800" dirty="0">
                <a:effectLst/>
                <a:latin typeface="Calibri" panose="020F0502020204030204" pitchFamily="34" charset="0"/>
                <a:ea typeface="Calibri" panose="020F0502020204030204" pitchFamily="34" charset="0"/>
                <a:cs typeface="Times New Roman" panose="02020603050405020304" pitchFamily="18" charset="0"/>
              </a:rPr>
              <a:t>referral process from ED to other services</a:t>
            </a:r>
          </a:p>
          <a:p>
            <a:pPr marL="457200" lvl="1">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Better </a:t>
            </a:r>
            <a:r>
              <a:rPr lang="en-US" sz="1800" dirty="0">
                <a:effectLst/>
                <a:latin typeface="Calibri" panose="020F0502020204030204" pitchFamily="34" charset="0"/>
                <a:ea typeface="Calibri" panose="020F0502020204030204" pitchFamily="34" charset="0"/>
                <a:cs typeface="Times New Roman" panose="02020603050405020304" pitchFamily="18" charset="0"/>
              </a:rPr>
              <a:t>communication between EDs, community-based providers, and schools </a:t>
            </a:r>
          </a:p>
          <a:p>
            <a:endParaRPr lang="en-US" dirty="0"/>
          </a:p>
        </p:txBody>
      </p:sp>
    </p:spTree>
    <p:extLst>
      <p:ext uri="{BB962C8B-B14F-4D97-AF65-F5344CB8AC3E}">
        <p14:creationId xmlns:p14="http://schemas.microsoft.com/office/powerpoint/2010/main" val="161155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4980-F10F-AD63-ECE6-317D422EDB0D}"/>
              </a:ext>
            </a:extLst>
          </p:cNvPr>
          <p:cNvSpPr>
            <a:spLocks noGrp="1"/>
          </p:cNvSpPr>
          <p:nvPr>
            <p:ph type="title"/>
          </p:nvPr>
        </p:nvSpPr>
        <p:spPr/>
        <p:txBody>
          <a:bodyPr/>
          <a:lstStyle/>
          <a:p>
            <a:r>
              <a:rPr lang="en-US" dirty="0"/>
              <a:t>Why Urgent Crisis Centers?</a:t>
            </a:r>
          </a:p>
        </p:txBody>
      </p:sp>
      <p:sp>
        <p:nvSpPr>
          <p:cNvPr id="3" name="Content Placeholder 2">
            <a:extLst>
              <a:ext uri="{FF2B5EF4-FFF2-40B4-BE49-F238E27FC236}">
                <a16:creationId xmlns:a16="http://schemas.microsoft.com/office/drawing/2014/main" id="{1FF80157-95A7-B298-5B64-67095AAEB947}"/>
              </a:ext>
            </a:extLst>
          </p:cNvPr>
          <p:cNvSpPr>
            <a:spLocks noGrp="1"/>
          </p:cNvSpPr>
          <p:nvPr>
            <p:ph idx="1"/>
          </p:nvPr>
        </p:nvSpPr>
        <p:spPr>
          <a:xfrm>
            <a:off x="838200" y="1825624"/>
            <a:ext cx="10515600" cy="4734973"/>
          </a:xfrm>
        </p:spPr>
        <p:txBody>
          <a:bodyPr>
            <a:normAutofit fontScale="92500" lnSpcReduction="10000"/>
          </a:bodyPr>
          <a:lstStyle/>
          <a:p>
            <a:pPr marL="0" indent="0">
              <a:buNone/>
            </a:pPr>
            <a:r>
              <a:rPr lang="en-US" dirty="0"/>
              <a:t>SAMHSA National Guidelines for Behavioral Health Crisis Care – A Best Practice Toolkit:</a:t>
            </a:r>
          </a:p>
          <a:p>
            <a:r>
              <a:rPr lang="en-US" dirty="0"/>
              <a:t>Regional Crisis Call Hub Services: </a:t>
            </a:r>
          </a:p>
          <a:p>
            <a:pPr marL="0" indent="0">
              <a:buNone/>
            </a:pPr>
            <a:r>
              <a:rPr lang="en-US" i="1" dirty="0"/>
              <a:t>					</a:t>
            </a:r>
            <a:r>
              <a:rPr lang="en-US" sz="3600" b="1" i="1" dirty="0"/>
              <a:t>Someone To Talk To</a:t>
            </a:r>
          </a:p>
          <a:p>
            <a:endParaRPr lang="en-US" dirty="0"/>
          </a:p>
          <a:p>
            <a:r>
              <a:rPr lang="en-US" dirty="0"/>
              <a:t>Mobile Crisis Team Services:</a:t>
            </a:r>
          </a:p>
          <a:p>
            <a:pPr marL="0" indent="0">
              <a:buNone/>
            </a:pPr>
            <a:r>
              <a:rPr lang="en-US" dirty="0"/>
              <a:t>					 </a:t>
            </a:r>
            <a:r>
              <a:rPr lang="en-US" sz="3600" b="1" i="1" dirty="0"/>
              <a:t>Someone To Respond </a:t>
            </a:r>
          </a:p>
          <a:p>
            <a:endParaRPr lang="en-US" dirty="0"/>
          </a:p>
          <a:p>
            <a:r>
              <a:rPr lang="en-US" dirty="0"/>
              <a:t>Crisis Receiving and Stabilization Services:</a:t>
            </a:r>
          </a:p>
          <a:p>
            <a:pPr marL="0" indent="0">
              <a:buNone/>
            </a:pPr>
            <a:r>
              <a:rPr lang="en-US" dirty="0"/>
              <a:t>					 </a:t>
            </a:r>
            <a:r>
              <a:rPr lang="en-US" sz="3600" b="1" i="1" dirty="0"/>
              <a:t>A Place to Go </a:t>
            </a:r>
          </a:p>
        </p:txBody>
      </p:sp>
    </p:spTree>
    <p:extLst>
      <p:ext uri="{BB962C8B-B14F-4D97-AF65-F5344CB8AC3E}">
        <p14:creationId xmlns:p14="http://schemas.microsoft.com/office/powerpoint/2010/main" val="212325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7F784892-6F69-4F5B-BC92-931A53993120}"/>
              </a:ext>
            </a:extLst>
          </p:cNvPr>
          <p:cNvGraphicFramePr>
            <a:graphicFrameLocks noGrp="1"/>
          </p:cNvGraphicFramePr>
          <p:nvPr>
            <p:extLst>
              <p:ext uri="{D42A27DB-BD31-4B8C-83A1-F6EECF244321}">
                <p14:modId xmlns:p14="http://schemas.microsoft.com/office/powerpoint/2010/main" val="3871079007"/>
              </p:ext>
            </p:extLst>
          </p:nvPr>
        </p:nvGraphicFramePr>
        <p:xfrm>
          <a:off x="643467" y="1115418"/>
          <a:ext cx="10905068" cy="4627166"/>
        </p:xfrm>
        <a:graphic>
          <a:graphicData uri="http://schemas.openxmlformats.org/drawingml/2006/table">
            <a:tbl>
              <a:tblPr firstRow="1" bandRow="1">
                <a:tableStyleId>{5C22544A-7EE6-4342-B048-85BDC9FD1C3A}</a:tableStyleId>
              </a:tblPr>
              <a:tblGrid>
                <a:gridCol w="1766226">
                  <a:extLst>
                    <a:ext uri="{9D8B030D-6E8A-4147-A177-3AD203B41FA5}">
                      <a16:colId xmlns:a16="http://schemas.microsoft.com/office/drawing/2014/main" val="878486693"/>
                    </a:ext>
                  </a:extLst>
                </a:gridCol>
                <a:gridCol w="1725465">
                  <a:extLst>
                    <a:ext uri="{9D8B030D-6E8A-4147-A177-3AD203B41FA5}">
                      <a16:colId xmlns:a16="http://schemas.microsoft.com/office/drawing/2014/main" val="1612575772"/>
                    </a:ext>
                  </a:extLst>
                </a:gridCol>
                <a:gridCol w="3468420">
                  <a:extLst>
                    <a:ext uri="{9D8B030D-6E8A-4147-A177-3AD203B41FA5}">
                      <a16:colId xmlns:a16="http://schemas.microsoft.com/office/drawing/2014/main" val="4146076840"/>
                    </a:ext>
                  </a:extLst>
                </a:gridCol>
                <a:gridCol w="2038512">
                  <a:extLst>
                    <a:ext uri="{9D8B030D-6E8A-4147-A177-3AD203B41FA5}">
                      <a16:colId xmlns:a16="http://schemas.microsoft.com/office/drawing/2014/main" val="3768502495"/>
                    </a:ext>
                  </a:extLst>
                </a:gridCol>
                <a:gridCol w="1906445">
                  <a:extLst>
                    <a:ext uri="{9D8B030D-6E8A-4147-A177-3AD203B41FA5}">
                      <a16:colId xmlns:a16="http://schemas.microsoft.com/office/drawing/2014/main" val="1664103832"/>
                    </a:ext>
                  </a:extLst>
                </a:gridCol>
              </a:tblGrid>
              <a:tr h="1066122">
                <a:tc>
                  <a:txBody>
                    <a:bodyPr/>
                    <a:lstStyle/>
                    <a:p>
                      <a:pPr marL="0" marR="0" algn="l">
                        <a:lnSpc>
                          <a:spcPct val="107000"/>
                        </a:lnSpc>
                        <a:spcBef>
                          <a:spcPts val="0"/>
                        </a:spcBef>
                        <a:spcAft>
                          <a:spcPts val="0"/>
                        </a:spcAft>
                      </a:pPr>
                      <a:r>
                        <a:rPr lang="en-US" sz="2200" dirty="0">
                          <a:effectLst/>
                        </a:rPr>
                        <a:t>UCC Catchment Region </a:t>
                      </a:r>
                      <a:endParaRPr lang="en-US" sz="37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Program Location</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Included </a:t>
                      </a:r>
                      <a:endParaRPr lang="en-US" sz="3700">
                        <a:effectLst/>
                      </a:endParaRPr>
                    </a:p>
                    <a:p>
                      <a:pPr marL="0" marR="0" algn="l">
                        <a:lnSpc>
                          <a:spcPct val="107000"/>
                        </a:lnSpc>
                        <a:spcBef>
                          <a:spcPts val="0"/>
                        </a:spcBef>
                        <a:spcAft>
                          <a:spcPts val="0"/>
                        </a:spcAft>
                      </a:pPr>
                      <a:r>
                        <a:rPr lang="en-US" sz="2200">
                          <a:effectLst/>
                        </a:rPr>
                        <a:t>Cities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Daily Service Capacity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12-Month Funding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extLst>
                  <a:ext uri="{0D108BD9-81ED-4DB2-BD59-A6C34878D82A}">
                    <a16:rowId xmlns:a16="http://schemas.microsoft.com/office/drawing/2014/main" val="1420565659"/>
                  </a:ext>
                </a:extLst>
              </a:tr>
              <a:tr h="1066122">
                <a:tc>
                  <a:txBody>
                    <a:bodyPr/>
                    <a:lstStyle/>
                    <a:p>
                      <a:pPr marL="0" marR="0" algn="l">
                        <a:lnSpc>
                          <a:spcPct val="107000"/>
                        </a:lnSpc>
                        <a:spcBef>
                          <a:spcPts val="0"/>
                        </a:spcBef>
                        <a:spcAft>
                          <a:spcPts val="0"/>
                        </a:spcAft>
                      </a:pPr>
                      <a:r>
                        <a:rPr lang="en-US" sz="2200">
                          <a:effectLst/>
                        </a:rPr>
                        <a:t>North Central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Hartford</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Hartford / Manchester / Meriden New Britain / Enfield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24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$4,200,000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extLst>
                  <a:ext uri="{0D108BD9-81ED-4DB2-BD59-A6C34878D82A}">
                    <a16:rowId xmlns:a16="http://schemas.microsoft.com/office/drawing/2014/main" val="2246374336"/>
                  </a:ext>
                </a:extLst>
              </a:tr>
              <a:tr h="1066122">
                <a:tc>
                  <a:txBody>
                    <a:bodyPr/>
                    <a:lstStyle/>
                    <a:p>
                      <a:pPr marL="0" marR="0" algn="l">
                        <a:lnSpc>
                          <a:spcPct val="107000"/>
                        </a:lnSpc>
                        <a:spcBef>
                          <a:spcPts val="0"/>
                        </a:spcBef>
                        <a:spcAft>
                          <a:spcPts val="0"/>
                        </a:spcAft>
                      </a:pPr>
                      <a:r>
                        <a:rPr lang="en-US" sz="2200">
                          <a:effectLst/>
                        </a:rPr>
                        <a:t>Southern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New Haven</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Bridgeport/ Norwalk Stamford / New Haven/ Milford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24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$4,200,000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extLst>
                  <a:ext uri="{0D108BD9-81ED-4DB2-BD59-A6C34878D82A}">
                    <a16:rowId xmlns:a16="http://schemas.microsoft.com/office/drawing/2014/main" val="2058433982"/>
                  </a:ext>
                </a:extLst>
              </a:tr>
              <a:tr h="714400">
                <a:tc>
                  <a:txBody>
                    <a:bodyPr/>
                    <a:lstStyle/>
                    <a:p>
                      <a:pPr marL="0" marR="0" algn="l">
                        <a:lnSpc>
                          <a:spcPct val="107000"/>
                        </a:lnSpc>
                        <a:spcBef>
                          <a:spcPts val="0"/>
                        </a:spcBef>
                        <a:spcAft>
                          <a:spcPts val="0"/>
                        </a:spcAft>
                      </a:pPr>
                      <a:r>
                        <a:rPr lang="en-US" sz="2200">
                          <a:effectLst/>
                        </a:rPr>
                        <a:t>Eastern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New London</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New London / Willimantic Norwich / Old Saybrook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12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$2,600,000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extLst>
                  <a:ext uri="{0D108BD9-81ED-4DB2-BD59-A6C34878D82A}">
                    <a16:rowId xmlns:a16="http://schemas.microsoft.com/office/drawing/2014/main" val="742201092"/>
                  </a:ext>
                </a:extLst>
              </a:tr>
              <a:tr h="714400">
                <a:tc>
                  <a:txBody>
                    <a:bodyPr/>
                    <a:lstStyle/>
                    <a:p>
                      <a:pPr marL="0" marR="0" algn="l">
                        <a:lnSpc>
                          <a:spcPct val="107000"/>
                        </a:lnSpc>
                        <a:spcBef>
                          <a:spcPts val="0"/>
                        </a:spcBef>
                        <a:spcAft>
                          <a:spcPts val="0"/>
                        </a:spcAft>
                      </a:pPr>
                      <a:r>
                        <a:rPr lang="en-US" sz="2200">
                          <a:effectLst/>
                        </a:rPr>
                        <a:t>Western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dirty="0">
                          <a:effectLst/>
                        </a:rPr>
                        <a:t>Waterbury</a:t>
                      </a:r>
                      <a:endParaRPr lang="en-US" sz="37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Waterbury / Danbury Torrington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a:effectLst/>
                        </a:rPr>
                        <a:t>12 </a:t>
                      </a:r>
                      <a:endParaRPr lang="en-US" sz="370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tc>
                  <a:txBody>
                    <a:bodyPr/>
                    <a:lstStyle/>
                    <a:p>
                      <a:pPr marL="0" marR="0" algn="l">
                        <a:lnSpc>
                          <a:spcPct val="107000"/>
                        </a:lnSpc>
                        <a:spcBef>
                          <a:spcPts val="0"/>
                        </a:spcBef>
                        <a:spcAft>
                          <a:spcPts val="0"/>
                        </a:spcAft>
                      </a:pPr>
                      <a:r>
                        <a:rPr lang="en-US" sz="2200" dirty="0">
                          <a:effectLst/>
                        </a:rPr>
                        <a:t>$2,600,000 </a:t>
                      </a:r>
                      <a:endParaRPr lang="en-US" sz="3700" dirty="0">
                        <a:solidFill>
                          <a:srgbClr val="000000"/>
                        </a:solidFill>
                        <a:effectLst/>
                        <a:latin typeface="Verdana" panose="020B0604030504040204" pitchFamily="34" charset="0"/>
                        <a:ea typeface="Calibri" panose="020F0502020204030204" pitchFamily="34" charset="0"/>
                        <a:cs typeface="Verdana" panose="020B0604030504040204" pitchFamily="34" charset="0"/>
                      </a:endParaRPr>
                    </a:p>
                  </a:txBody>
                  <a:tcPr marL="148430" marR="148430" marT="0" marB="0"/>
                </a:tc>
                <a:extLst>
                  <a:ext uri="{0D108BD9-81ED-4DB2-BD59-A6C34878D82A}">
                    <a16:rowId xmlns:a16="http://schemas.microsoft.com/office/drawing/2014/main" val="4263702753"/>
                  </a:ext>
                </a:extLst>
              </a:tr>
            </a:tbl>
          </a:graphicData>
        </a:graphic>
      </p:graphicFrame>
    </p:spTree>
    <p:extLst>
      <p:ext uri="{BB962C8B-B14F-4D97-AF65-F5344CB8AC3E}">
        <p14:creationId xmlns:p14="http://schemas.microsoft.com/office/powerpoint/2010/main" val="54923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76812-4988-D5A6-02D9-72350752F4FB}"/>
              </a:ext>
            </a:extLst>
          </p:cNvPr>
          <p:cNvSpPr>
            <a:spLocks noGrp="1"/>
          </p:cNvSpPr>
          <p:nvPr>
            <p:ph type="title"/>
          </p:nvPr>
        </p:nvSpPr>
        <p:spPr/>
        <p:txBody>
          <a:bodyPr/>
          <a:lstStyle/>
          <a:p>
            <a:r>
              <a:rPr lang="en-US" dirty="0"/>
              <a:t>Multi-System Implementation</a:t>
            </a:r>
          </a:p>
        </p:txBody>
      </p:sp>
      <p:sp>
        <p:nvSpPr>
          <p:cNvPr id="3" name="Content Placeholder 2">
            <a:extLst>
              <a:ext uri="{FF2B5EF4-FFF2-40B4-BE49-F238E27FC236}">
                <a16:creationId xmlns:a16="http://schemas.microsoft.com/office/drawing/2014/main" id="{0619A865-FA9C-3B65-67F1-2BE0126FA0FA}"/>
              </a:ext>
            </a:extLst>
          </p:cNvPr>
          <p:cNvSpPr>
            <a:spLocks noGrp="1"/>
          </p:cNvSpPr>
          <p:nvPr>
            <p:ph idx="1"/>
          </p:nvPr>
        </p:nvSpPr>
        <p:spPr/>
        <p:txBody>
          <a:bodyPr>
            <a:normAutofit/>
          </a:bodyPr>
          <a:lstStyle/>
          <a:p>
            <a:r>
              <a:rPr lang="en-US" dirty="0"/>
              <a:t>Department of Social Services</a:t>
            </a:r>
          </a:p>
          <a:p>
            <a:pPr lvl="1"/>
            <a:r>
              <a:rPr lang="en-US" dirty="0"/>
              <a:t>Program-Specific Billing Codes and Fees</a:t>
            </a:r>
          </a:p>
          <a:p>
            <a:pPr lvl="1"/>
            <a:r>
              <a:rPr lang="en-US" dirty="0"/>
              <a:t>Medicaid State Plan Amendment</a:t>
            </a:r>
          </a:p>
          <a:p>
            <a:r>
              <a:rPr lang="en-US" dirty="0"/>
              <a:t>Department of Public Health</a:t>
            </a:r>
          </a:p>
          <a:p>
            <a:pPr lvl="1"/>
            <a:r>
              <a:rPr lang="en-US" dirty="0"/>
              <a:t>Protocols for Ambulance Transport to UCC in Consultation with Hospital Medical Staff</a:t>
            </a:r>
          </a:p>
          <a:p>
            <a:r>
              <a:rPr lang="en-US" dirty="0"/>
              <a:t>Department of Education</a:t>
            </a:r>
          </a:p>
          <a:p>
            <a:pPr lvl="1"/>
            <a:r>
              <a:rPr lang="en-US" dirty="0"/>
              <a:t>Statewide Meeting of School Superintendents</a:t>
            </a:r>
          </a:p>
          <a:p>
            <a:pPr lvl="1"/>
            <a:r>
              <a:rPr lang="en-US" dirty="0"/>
              <a:t>Statewide Special Education Conference </a:t>
            </a:r>
          </a:p>
          <a:p>
            <a:pPr lvl="1"/>
            <a:endParaRPr lang="en-US" dirty="0"/>
          </a:p>
        </p:txBody>
      </p:sp>
    </p:spTree>
    <p:extLst>
      <p:ext uri="{BB962C8B-B14F-4D97-AF65-F5344CB8AC3E}">
        <p14:creationId xmlns:p14="http://schemas.microsoft.com/office/powerpoint/2010/main" val="303135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D47E28-7216-488E-B179-41DD5B41A066}"/>
              </a:ext>
            </a:extLst>
          </p:cNvPr>
          <p:cNvGraphicFramePr>
            <a:graphicFrameLocks noGrp="1"/>
          </p:cNvGraphicFramePr>
          <p:nvPr>
            <p:extLst>
              <p:ext uri="{D42A27DB-BD31-4B8C-83A1-F6EECF244321}">
                <p14:modId xmlns:p14="http://schemas.microsoft.com/office/powerpoint/2010/main" val="1137914852"/>
              </p:ext>
            </p:extLst>
          </p:nvPr>
        </p:nvGraphicFramePr>
        <p:xfrm>
          <a:off x="443882" y="337351"/>
          <a:ext cx="11070455" cy="6027937"/>
        </p:xfrm>
        <a:graphic>
          <a:graphicData uri="http://schemas.openxmlformats.org/drawingml/2006/table">
            <a:tbl>
              <a:tblPr firstRow="1" firstCol="1" bandRow="1">
                <a:tableStyleId>{5C22544A-7EE6-4342-B048-85BDC9FD1C3A}</a:tableStyleId>
              </a:tblPr>
              <a:tblGrid>
                <a:gridCol w="3708804">
                  <a:extLst>
                    <a:ext uri="{9D8B030D-6E8A-4147-A177-3AD203B41FA5}">
                      <a16:colId xmlns:a16="http://schemas.microsoft.com/office/drawing/2014/main" val="3139590549"/>
                    </a:ext>
                  </a:extLst>
                </a:gridCol>
                <a:gridCol w="3675437">
                  <a:extLst>
                    <a:ext uri="{9D8B030D-6E8A-4147-A177-3AD203B41FA5}">
                      <a16:colId xmlns:a16="http://schemas.microsoft.com/office/drawing/2014/main" val="1884763369"/>
                    </a:ext>
                  </a:extLst>
                </a:gridCol>
                <a:gridCol w="3686214">
                  <a:extLst>
                    <a:ext uri="{9D8B030D-6E8A-4147-A177-3AD203B41FA5}">
                      <a16:colId xmlns:a16="http://schemas.microsoft.com/office/drawing/2014/main" val="2502342220"/>
                    </a:ext>
                  </a:extLst>
                </a:gridCol>
              </a:tblGrid>
              <a:tr h="421280">
                <a:tc>
                  <a:txBody>
                    <a:bodyPr/>
                    <a:lstStyle/>
                    <a:p>
                      <a:pPr marL="0" marR="0" algn="ctr">
                        <a:lnSpc>
                          <a:spcPct val="107000"/>
                        </a:lnSpc>
                        <a:spcBef>
                          <a:spcPts val="0"/>
                        </a:spcBef>
                        <a:spcAft>
                          <a:spcPts val="0"/>
                        </a:spcAft>
                      </a:pPr>
                      <a:r>
                        <a:rPr lang="en-US" sz="1700" b="0" cap="none" spc="60">
                          <a:solidFill>
                            <a:schemeClr val="bg1"/>
                          </a:solidFill>
                          <a:effectLst/>
                        </a:rPr>
                        <a:t>UCC Program Component</a:t>
                      </a:r>
                      <a:endParaRPr lang="en-US" sz="1700" b="0" cap="none" spc="6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nchor="ctr"/>
                </a:tc>
                <a:tc>
                  <a:txBody>
                    <a:bodyPr/>
                    <a:lstStyle/>
                    <a:p>
                      <a:pPr marL="0" marR="0" algn="ctr">
                        <a:lnSpc>
                          <a:spcPct val="107000"/>
                        </a:lnSpc>
                        <a:spcBef>
                          <a:spcPts val="0"/>
                        </a:spcBef>
                        <a:spcAft>
                          <a:spcPts val="0"/>
                        </a:spcAft>
                      </a:pPr>
                      <a:r>
                        <a:rPr lang="en-US" sz="1700" b="0" cap="none" spc="60">
                          <a:solidFill>
                            <a:schemeClr val="bg1"/>
                          </a:solidFill>
                          <a:effectLst/>
                        </a:rPr>
                        <a:t>Community-Based Programs</a:t>
                      </a:r>
                      <a:endParaRPr lang="en-US" sz="1700" b="0" cap="none" spc="6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nchor="ctr"/>
                </a:tc>
                <a:tc>
                  <a:txBody>
                    <a:bodyPr/>
                    <a:lstStyle/>
                    <a:p>
                      <a:pPr marL="0" marR="0" algn="ctr">
                        <a:lnSpc>
                          <a:spcPct val="107000"/>
                        </a:lnSpc>
                        <a:spcBef>
                          <a:spcPts val="0"/>
                        </a:spcBef>
                        <a:spcAft>
                          <a:spcPts val="0"/>
                        </a:spcAft>
                      </a:pPr>
                      <a:r>
                        <a:rPr lang="en-US" sz="1700" b="0" cap="none" spc="60">
                          <a:solidFill>
                            <a:schemeClr val="bg1"/>
                          </a:solidFill>
                          <a:effectLst/>
                        </a:rPr>
                        <a:t>Hospital-Based Program</a:t>
                      </a:r>
                      <a:endParaRPr lang="en-US" sz="1700" b="0" cap="none" spc="60">
                        <a:solidFill>
                          <a:schemeClr val="bg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nchor="ctr"/>
                </a:tc>
                <a:extLst>
                  <a:ext uri="{0D108BD9-81ED-4DB2-BD59-A6C34878D82A}">
                    <a16:rowId xmlns:a16="http://schemas.microsoft.com/office/drawing/2014/main" val="921086142"/>
                  </a:ext>
                </a:extLst>
              </a:tr>
              <a:tr h="382645">
                <a:tc>
                  <a:txBody>
                    <a:bodyPr/>
                    <a:lstStyle/>
                    <a:p>
                      <a:pPr marL="0" marR="0">
                        <a:lnSpc>
                          <a:spcPct val="107000"/>
                        </a:lnSpc>
                        <a:spcBef>
                          <a:spcPts val="0"/>
                        </a:spcBef>
                        <a:spcAft>
                          <a:spcPts val="0"/>
                        </a:spcAft>
                      </a:pPr>
                      <a:r>
                        <a:rPr lang="en-US" sz="1400" b="1" cap="none" spc="0">
                          <a:solidFill>
                            <a:schemeClr val="tx1"/>
                          </a:solidFill>
                          <a:effectLst/>
                        </a:rPr>
                        <a:t>Specialized Space</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In Process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2804716136"/>
                  </a:ext>
                </a:extLst>
              </a:tr>
              <a:tr h="382645">
                <a:tc>
                  <a:txBody>
                    <a:bodyPr/>
                    <a:lstStyle/>
                    <a:p>
                      <a:pPr marL="0" marR="0">
                        <a:lnSpc>
                          <a:spcPct val="107000"/>
                        </a:lnSpc>
                        <a:spcBef>
                          <a:spcPts val="0"/>
                        </a:spcBef>
                        <a:spcAft>
                          <a:spcPts val="0"/>
                        </a:spcAft>
                      </a:pPr>
                      <a:r>
                        <a:rPr lang="en-US" sz="1400" b="1" cap="none" spc="0">
                          <a:solidFill>
                            <a:schemeClr val="tx1"/>
                          </a:solidFill>
                          <a:effectLst/>
                        </a:rPr>
                        <a:t>24/7 Availability</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In Process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4096484324"/>
                  </a:ext>
                </a:extLst>
              </a:tr>
              <a:tr h="382645">
                <a:tc>
                  <a:txBody>
                    <a:bodyPr/>
                    <a:lstStyle/>
                    <a:p>
                      <a:pPr marL="0" marR="0">
                        <a:lnSpc>
                          <a:spcPct val="107000"/>
                        </a:lnSpc>
                        <a:spcBef>
                          <a:spcPts val="0"/>
                        </a:spcBef>
                        <a:spcAft>
                          <a:spcPts val="0"/>
                        </a:spcAft>
                      </a:pPr>
                      <a:r>
                        <a:rPr lang="en-US" sz="1400" b="1" cap="none" spc="0">
                          <a:solidFill>
                            <a:schemeClr val="tx1"/>
                          </a:solidFill>
                          <a:effectLst/>
                        </a:rPr>
                        <a:t>Walk-In Access</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175840317"/>
                  </a:ext>
                </a:extLst>
              </a:tr>
              <a:tr h="382645">
                <a:tc>
                  <a:txBody>
                    <a:bodyPr/>
                    <a:lstStyle/>
                    <a:p>
                      <a:pPr marL="0" marR="0">
                        <a:lnSpc>
                          <a:spcPct val="107000"/>
                        </a:lnSpc>
                        <a:spcBef>
                          <a:spcPts val="0"/>
                        </a:spcBef>
                        <a:spcAft>
                          <a:spcPts val="0"/>
                        </a:spcAft>
                      </a:pPr>
                      <a:r>
                        <a:rPr lang="en-US" sz="1400" b="1" cap="none" spc="0">
                          <a:solidFill>
                            <a:schemeClr val="tx1"/>
                          </a:solidFill>
                          <a:effectLst/>
                        </a:rPr>
                        <a:t>Emergency Services Access</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In Process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1701890314"/>
                  </a:ext>
                </a:extLst>
              </a:tr>
              <a:tr h="382645">
                <a:tc>
                  <a:txBody>
                    <a:bodyPr/>
                    <a:lstStyle/>
                    <a:p>
                      <a:pPr marL="0" marR="0">
                        <a:lnSpc>
                          <a:spcPct val="107000"/>
                        </a:lnSpc>
                        <a:spcBef>
                          <a:spcPts val="0"/>
                        </a:spcBef>
                        <a:spcAft>
                          <a:spcPts val="0"/>
                        </a:spcAft>
                      </a:pPr>
                      <a:r>
                        <a:rPr lang="en-US" sz="1400" b="1" cap="none" spc="0">
                          <a:solidFill>
                            <a:schemeClr val="tx1"/>
                          </a:solidFill>
                          <a:effectLst/>
                        </a:rPr>
                        <a:t>Crisis Triage</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3745984253"/>
                  </a:ext>
                </a:extLst>
              </a:tr>
              <a:tr h="382645">
                <a:tc>
                  <a:txBody>
                    <a:bodyPr/>
                    <a:lstStyle/>
                    <a:p>
                      <a:pPr marL="0" marR="0">
                        <a:lnSpc>
                          <a:spcPct val="107000"/>
                        </a:lnSpc>
                        <a:spcBef>
                          <a:spcPts val="0"/>
                        </a:spcBef>
                        <a:spcAft>
                          <a:spcPts val="0"/>
                        </a:spcAft>
                      </a:pPr>
                      <a:r>
                        <a:rPr lang="en-US" sz="1400" b="1" cap="none" spc="0">
                          <a:solidFill>
                            <a:schemeClr val="tx1"/>
                          </a:solidFill>
                          <a:effectLst/>
                        </a:rPr>
                        <a:t>Nursing Assessment</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1387733003"/>
                  </a:ext>
                </a:extLst>
              </a:tr>
              <a:tr h="382645">
                <a:tc>
                  <a:txBody>
                    <a:bodyPr/>
                    <a:lstStyle/>
                    <a:p>
                      <a:pPr marL="0" marR="0">
                        <a:lnSpc>
                          <a:spcPct val="107000"/>
                        </a:lnSpc>
                        <a:spcBef>
                          <a:spcPts val="0"/>
                        </a:spcBef>
                        <a:spcAft>
                          <a:spcPts val="0"/>
                        </a:spcAft>
                      </a:pPr>
                      <a:r>
                        <a:rPr lang="en-US" sz="1400" b="1" cap="none" spc="0">
                          <a:solidFill>
                            <a:schemeClr val="tx1"/>
                          </a:solidFill>
                          <a:effectLst/>
                        </a:rPr>
                        <a:t>Clinician Assessment</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2706919490"/>
                  </a:ext>
                </a:extLst>
              </a:tr>
              <a:tr h="382645">
                <a:tc>
                  <a:txBody>
                    <a:bodyPr/>
                    <a:lstStyle/>
                    <a:p>
                      <a:pPr marL="0" marR="0">
                        <a:lnSpc>
                          <a:spcPct val="107000"/>
                        </a:lnSpc>
                        <a:spcBef>
                          <a:spcPts val="0"/>
                        </a:spcBef>
                        <a:spcAft>
                          <a:spcPts val="0"/>
                        </a:spcAft>
                      </a:pPr>
                      <a:r>
                        <a:rPr lang="en-US" sz="1400" b="1" cap="none" spc="0">
                          <a:solidFill>
                            <a:schemeClr val="tx1"/>
                          </a:solidFill>
                          <a:effectLst/>
                        </a:rPr>
                        <a:t>Psychiatric Assessment</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1330418240"/>
                  </a:ext>
                </a:extLst>
              </a:tr>
              <a:tr h="382645">
                <a:tc>
                  <a:txBody>
                    <a:bodyPr/>
                    <a:lstStyle/>
                    <a:p>
                      <a:pPr marL="0" marR="0">
                        <a:lnSpc>
                          <a:spcPct val="107000"/>
                        </a:lnSpc>
                        <a:spcBef>
                          <a:spcPts val="0"/>
                        </a:spcBef>
                        <a:spcAft>
                          <a:spcPts val="0"/>
                        </a:spcAft>
                      </a:pPr>
                      <a:r>
                        <a:rPr lang="en-US" sz="1400" b="1" cap="none" spc="0">
                          <a:solidFill>
                            <a:schemeClr val="tx1"/>
                          </a:solidFill>
                          <a:effectLst/>
                        </a:rPr>
                        <a:t>Crisis Stabilization</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1938727322"/>
                  </a:ext>
                </a:extLst>
              </a:tr>
              <a:tr h="632272">
                <a:tc>
                  <a:txBody>
                    <a:bodyPr/>
                    <a:lstStyle/>
                    <a:p>
                      <a:pPr marL="0" marR="0">
                        <a:lnSpc>
                          <a:spcPct val="107000"/>
                        </a:lnSpc>
                        <a:spcBef>
                          <a:spcPts val="0"/>
                        </a:spcBef>
                        <a:spcAft>
                          <a:spcPts val="0"/>
                        </a:spcAft>
                      </a:pPr>
                      <a:r>
                        <a:rPr lang="en-US" sz="1400" b="1" cap="none" spc="0">
                          <a:solidFill>
                            <a:schemeClr val="tx1"/>
                          </a:solidFill>
                          <a:effectLst/>
                        </a:rPr>
                        <a:t>Youth/Family Strengths &amp; Needs Assessment</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4150449626"/>
                  </a:ext>
                </a:extLst>
              </a:tr>
              <a:tr h="382645">
                <a:tc>
                  <a:txBody>
                    <a:bodyPr/>
                    <a:lstStyle/>
                    <a:p>
                      <a:pPr marL="0" marR="0">
                        <a:lnSpc>
                          <a:spcPct val="107000"/>
                        </a:lnSpc>
                        <a:spcBef>
                          <a:spcPts val="0"/>
                        </a:spcBef>
                        <a:spcAft>
                          <a:spcPts val="0"/>
                        </a:spcAft>
                      </a:pPr>
                      <a:r>
                        <a:rPr lang="en-US" sz="1400" b="1" cap="none" spc="0">
                          <a:solidFill>
                            <a:schemeClr val="tx1"/>
                          </a:solidFill>
                          <a:effectLst/>
                        </a:rPr>
                        <a:t>Youth/Family Safety Planning</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2250253877"/>
                  </a:ext>
                </a:extLst>
              </a:tr>
              <a:tr h="382645">
                <a:tc>
                  <a:txBody>
                    <a:bodyPr/>
                    <a:lstStyle/>
                    <a:p>
                      <a:pPr marL="0" marR="0">
                        <a:lnSpc>
                          <a:spcPct val="107000"/>
                        </a:lnSpc>
                        <a:spcBef>
                          <a:spcPts val="0"/>
                        </a:spcBef>
                        <a:spcAft>
                          <a:spcPts val="0"/>
                        </a:spcAft>
                      </a:pPr>
                      <a:r>
                        <a:rPr lang="en-US" sz="1400" b="1" cap="none" spc="0">
                          <a:solidFill>
                            <a:schemeClr val="tx1"/>
                          </a:solidFill>
                          <a:effectLst/>
                        </a:rPr>
                        <a:t>Connect to Care</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1903967685"/>
                  </a:ext>
                </a:extLst>
              </a:tr>
              <a:tr h="382645">
                <a:tc>
                  <a:txBody>
                    <a:bodyPr/>
                    <a:lstStyle/>
                    <a:p>
                      <a:pPr marL="0" marR="0">
                        <a:lnSpc>
                          <a:spcPct val="107000"/>
                        </a:lnSpc>
                        <a:spcBef>
                          <a:spcPts val="0"/>
                        </a:spcBef>
                        <a:spcAft>
                          <a:spcPts val="0"/>
                        </a:spcAft>
                      </a:pPr>
                      <a:r>
                        <a:rPr lang="en-US" sz="1400" b="1" cap="none" spc="0">
                          <a:solidFill>
                            <a:schemeClr val="tx1"/>
                          </a:solidFill>
                          <a:effectLst/>
                        </a:rPr>
                        <a:t>Community Collaboration</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In Process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1909230882"/>
                  </a:ext>
                </a:extLst>
              </a:tr>
              <a:tr h="382645">
                <a:tc>
                  <a:txBody>
                    <a:bodyPr/>
                    <a:lstStyle/>
                    <a:p>
                      <a:pPr marL="0" marR="0">
                        <a:lnSpc>
                          <a:spcPct val="107000"/>
                        </a:lnSpc>
                        <a:spcBef>
                          <a:spcPts val="0"/>
                        </a:spcBef>
                        <a:spcAft>
                          <a:spcPts val="0"/>
                        </a:spcAft>
                      </a:pPr>
                      <a:r>
                        <a:rPr lang="en-US" sz="1400" b="1" cap="none" spc="0">
                          <a:solidFill>
                            <a:schemeClr val="tx1"/>
                          </a:solidFill>
                          <a:effectLst/>
                        </a:rPr>
                        <a:t>Follow-Up Support</a:t>
                      </a:r>
                      <a:endParaRPr lang="en-US" sz="1400" b="1"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a:solidFill>
                            <a:schemeClr val="tx1"/>
                          </a:solidFill>
                          <a:effectLst/>
                        </a:rPr>
                        <a:t>Yes</a:t>
                      </a:r>
                      <a:endParaRPr lang="en-US" sz="1400" cap="none" spc="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tc>
                  <a:txBody>
                    <a:bodyPr/>
                    <a:lstStyle/>
                    <a:p>
                      <a:pPr marL="0" marR="0">
                        <a:lnSpc>
                          <a:spcPct val="107000"/>
                        </a:lnSpc>
                        <a:spcBef>
                          <a:spcPts val="0"/>
                        </a:spcBef>
                        <a:spcAft>
                          <a:spcPts val="0"/>
                        </a:spcAft>
                      </a:pPr>
                      <a:r>
                        <a:rPr lang="en-US" sz="1400" cap="none" spc="0" dirty="0">
                          <a:solidFill>
                            <a:schemeClr val="tx1"/>
                          </a:solidFill>
                          <a:effectLst/>
                        </a:rPr>
                        <a:t> In Process</a:t>
                      </a:r>
                      <a:endParaRPr lang="en-US" sz="1400" cap="none" spc="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6309" marR="66309" marT="95987" marB="0"/>
                </a:tc>
                <a:extLst>
                  <a:ext uri="{0D108BD9-81ED-4DB2-BD59-A6C34878D82A}">
                    <a16:rowId xmlns:a16="http://schemas.microsoft.com/office/drawing/2014/main" val="2161201319"/>
                  </a:ext>
                </a:extLst>
              </a:tr>
            </a:tbl>
          </a:graphicData>
        </a:graphic>
      </p:graphicFrame>
    </p:spTree>
    <p:extLst>
      <p:ext uri="{BB962C8B-B14F-4D97-AF65-F5344CB8AC3E}">
        <p14:creationId xmlns:p14="http://schemas.microsoft.com/office/powerpoint/2010/main" val="967374899"/>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863</Words>
  <Application>Microsoft Office PowerPoint</Application>
  <PresentationFormat>Widescreen</PresentationFormat>
  <Paragraphs>175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Georgia</vt:lpstr>
      <vt:lpstr>Verdana</vt:lpstr>
      <vt:lpstr>Office Theme</vt:lpstr>
      <vt:lpstr>Urgent Crisis Centers </vt:lpstr>
      <vt:lpstr>PowerPoint Presentation</vt:lpstr>
      <vt:lpstr>PowerPoint Presentation</vt:lpstr>
      <vt:lpstr>Why Urgent Crisis Centers?</vt:lpstr>
      <vt:lpstr>Why Urgent Crisis Centers?</vt:lpstr>
      <vt:lpstr>Why Urgent Crisis Centers?</vt:lpstr>
      <vt:lpstr>PowerPoint Presentation</vt:lpstr>
      <vt:lpstr>Multi-System Implementation</vt:lpstr>
      <vt:lpstr>PowerPoint Presentation</vt:lpstr>
      <vt:lpstr>Shared Vision of Care</vt:lpstr>
      <vt:lpstr>PowerPoint Presentation</vt:lpstr>
      <vt:lpstr>Youth and Families Connecting to Care </vt:lpstr>
      <vt:lpstr>PowerPoint Presentation</vt:lpstr>
      <vt:lpstr>Making an Impact</vt:lpstr>
      <vt:lpstr>Challenges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 Crisis Centers</dc:title>
  <dc:creator>BOZAK, STEPHANIE</dc:creator>
  <cp:lastModifiedBy>Nowakowski, Erika</cp:lastModifiedBy>
  <cp:revision>11</cp:revision>
  <dcterms:created xsi:type="dcterms:W3CDTF">2023-08-30T19:24:14Z</dcterms:created>
  <dcterms:modified xsi:type="dcterms:W3CDTF">2023-09-03T14:15:00Z</dcterms:modified>
</cp:coreProperties>
</file>