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69" r:id="rId3"/>
    <p:sldId id="257" r:id="rId4"/>
    <p:sldId id="275" r:id="rId5"/>
    <p:sldId id="259" r:id="rId6"/>
    <p:sldId id="281" r:id="rId7"/>
    <p:sldId id="263" r:id="rId8"/>
    <p:sldId id="261" r:id="rId9"/>
    <p:sldId id="260" r:id="rId10"/>
    <p:sldId id="265" r:id="rId11"/>
    <p:sldId id="273" r:id="rId12"/>
    <p:sldId id="282" r:id="rId13"/>
    <p:sldId id="283" r:id="rId14"/>
    <p:sldId id="280" r:id="rId15"/>
    <p:sldId id="266" r:id="rId16"/>
    <p:sldId id="270" r:id="rId17"/>
    <p:sldId id="271" r:id="rId18"/>
    <p:sldId id="27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BA158B9-2DA2-4562-8BD4-8B839913203D}">
          <p14:sldIdLst>
            <p14:sldId id="256"/>
            <p14:sldId id="269"/>
            <p14:sldId id="257"/>
            <p14:sldId id="275"/>
            <p14:sldId id="259"/>
            <p14:sldId id="281"/>
            <p14:sldId id="263"/>
            <p14:sldId id="261"/>
            <p14:sldId id="260"/>
            <p14:sldId id="265"/>
            <p14:sldId id="273"/>
            <p14:sldId id="282"/>
            <p14:sldId id="283"/>
            <p14:sldId id="280"/>
            <p14:sldId id="266"/>
            <p14:sldId id="270"/>
            <p14:sldId id="271"/>
            <p14:sldId id="27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A90ADE-E6C9-4700-A263-9B947E805DE5}" v="242" dt="2023-09-04T15:14:13.4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5" autoAdjust="0"/>
    <p:restoredTop sz="72486" autoAdjust="0"/>
  </p:normalViewPr>
  <p:slideViewPr>
    <p:cSldViewPr snapToGrid="0">
      <p:cViewPr varScale="1">
        <p:scale>
          <a:sx n="62" d="100"/>
          <a:sy n="62" d="100"/>
        </p:scale>
        <p:origin x="1483" y="53"/>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20" d="100"/>
          <a:sy n="20" d="100"/>
        </p:scale>
        <p:origin x="3370" y="19"/>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F83B4A-209A-4911-8B08-DE229EA326D2}" type="doc">
      <dgm:prSet loTypeId="urn:microsoft.com/office/officeart/2011/layout/TabList" loCatId="list" qsTypeId="urn:microsoft.com/office/officeart/2005/8/quickstyle/simple1" qsCatId="simple" csTypeId="urn:microsoft.com/office/officeart/2005/8/colors/accent1_5" csCatId="accent1" phldr="1"/>
      <dgm:spPr/>
      <dgm:t>
        <a:bodyPr/>
        <a:lstStyle/>
        <a:p>
          <a:endParaRPr lang="en-US"/>
        </a:p>
      </dgm:t>
    </dgm:pt>
    <dgm:pt modelId="{746B42AE-BDAC-4013-A7A5-4E6A84602797}">
      <dgm:prSet phldrT="[Text]" custT="1"/>
      <dgm:spPr/>
      <dgm:t>
        <a:bodyPr/>
        <a:lstStyle/>
        <a:p>
          <a:r>
            <a:rPr lang="en-US" sz="2400" dirty="0"/>
            <a:t>Existing Task groups</a:t>
          </a:r>
        </a:p>
      </dgm:t>
    </dgm:pt>
    <dgm:pt modelId="{DA0CCE51-DDA6-4D65-AD61-43BA770F6904}" type="parTrans" cxnId="{AF1C445F-A602-40F1-8EAD-6478DBFD338D}">
      <dgm:prSet/>
      <dgm:spPr/>
      <dgm:t>
        <a:bodyPr/>
        <a:lstStyle/>
        <a:p>
          <a:endParaRPr lang="en-US"/>
        </a:p>
      </dgm:t>
    </dgm:pt>
    <dgm:pt modelId="{0401003E-C6AF-44F3-A33A-E0FD95A04F18}" type="sibTrans" cxnId="{AF1C445F-A602-40F1-8EAD-6478DBFD338D}">
      <dgm:prSet/>
      <dgm:spPr/>
      <dgm:t>
        <a:bodyPr/>
        <a:lstStyle/>
        <a:p>
          <a:endParaRPr lang="en-US"/>
        </a:p>
      </dgm:t>
    </dgm:pt>
    <dgm:pt modelId="{9B7F88DA-961C-4986-9C81-E768F9D6FF00}">
      <dgm:prSet phldrT="[Text]" custT="1"/>
      <dgm:spPr/>
      <dgm:t>
        <a:bodyPr/>
        <a:lstStyle/>
        <a:p>
          <a:r>
            <a:rPr lang="en-US" sz="2000" dirty="0"/>
            <a:t>Work groups created in past legislations</a:t>
          </a:r>
        </a:p>
      </dgm:t>
    </dgm:pt>
    <dgm:pt modelId="{D7064842-D5A0-42BA-B4D4-A3DB3783B245}" type="parTrans" cxnId="{2E2BD512-A7ED-4A4C-BD62-43F75F32E7E3}">
      <dgm:prSet/>
      <dgm:spPr/>
      <dgm:t>
        <a:bodyPr/>
        <a:lstStyle/>
        <a:p>
          <a:endParaRPr lang="en-US"/>
        </a:p>
      </dgm:t>
    </dgm:pt>
    <dgm:pt modelId="{1F6D2151-D702-4644-A19F-613D08872CE5}" type="sibTrans" cxnId="{2E2BD512-A7ED-4A4C-BD62-43F75F32E7E3}">
      <dgm:prSet/>
      <dgm:spPr/>
      <dgm:t>
        <a:bodyPr/>
        <a:lstStyle/>
        <a:p>
          <a:endParaRPr lang="en-US"/>
        </a:p>
      </dgm:t>
    </dgm:pt>
    <dgm:pt modelId="{37064ABC-ACCE-44B4-9F55-D45CAD343236}">
      <dgm:prSet phldrT="[Text]" custT="1"/>
      <dgm:spPr/>
      <dgm:t>
        <a:bodyPr/>
        <a:lstStyle/>
        <a:p>
          <a:r>
            <a:rPr lang="en-US" sz="2400" dirty="0"/>
            <a:t>Stakeholder Partners</a:t>
          </a:r>
        </a:p>
      </dgm:t>
    </dgm:pt>
    <dgm:pt modelId="{91866951-272D-43DB-ADB7-6B931E80BB9F}" type="parTrans" cxnId="{9EA0E25E-01FA-415F-A736-B2AE25937C6D}">
      <dgm:prSet/>
      <dgm:spPr/>
      <dgm:t>
        <a:bodyPr/>
        <a:lstStyle/>
        <a:p>
          <a:endParaRPr lang="en-US"/>
        </a:p>
      </dgm:t>
    </dgm:pt>
    <dgm:pt modelId="{095FFCA9-F32B-4C0A-8310-4896856C97F8}" type="sibTrans" cxnId="{9EA0E25E-01FA-415F-A736-B2AE25937C6D}">
      <dgm:prSet/>
      <dgm:spPr/>
      <dgm:t>
        <a:bodyPr/>
        <a:lstStyle/>
        <a:p>
          <a:endParaRPr lang="en-US"/>
        </a:p>
      </dgm:t>
    </dgm:pt>
    <dgm:pt modelId="{FC423519-7E22-4F72-ABE8-91912CAC227F}">
      <dgm:prSet phldrT="[Text]" custT="1"/>
      <dgm:spPr/>
      <dgm:t>
        <a:bodyPr/>
        <a:lstStyle/>
        <a:p>
          <a:r>
            <a:rPr lang="en-US" sz="2000" b="0" i="0" dirty="0"/>
            <a:t>Contacts for Outreach to Workgroups</a:t>
          </a:r>
          <a:endParaRPr lang="en-US" sz="2000" dirty="0"/>
        </a:p>
      </dgm:t>
    </dgm:pt>
    <dgm:pt modelId="{8DD8993D-C3DE-48FB-A35D-2AE0189549D7}" type="parTrans" cxnId="{4597CB39-1379-4E1C-8BE4-04C239F2647B}">
      <dgm:prSet/>
      <dgm:spPr/>
      <dgm:t>
        <a:bodyPr/>
        <a:lstStyle/>
        <a:p>
          <a:endParaRPr lang="en-US"/>
        </a:p>
      </dgm:t>
    </dgm:pt>
    <dgm:pt modelId="{EFDA8B9A-3DAE-465E-AF92-6A9A568D1B9D}" type="sibTrans" cxnId="{4597CB39-1379-4E1C-8BE4-04C239F2647B}">
      <dgm:prSet/>
      <dgm:spPr/>
      <dgm:t>
        <a:bodyPr/>
        <a:lstStyle/>
        <a:p>
          <a:endParaRPr lang="en-US"/>
        </a:p>
      </dgm:t>
    </dgm:pt>
    <dgm:pt modelId="{C5ED2DCE-E306-49B4-BF87-9D50C771DFB9}">
      <dgm:prSet phldrT="[Text]" custT="1"/>
      <dgm:spPr/>
      <dgm:t>
        <a:bodyPr/>
        <a:lstStyle/>
        <a:p>
          <a:r>
            <a:rPr lang="en-US" sz="2400" dirty="0"/>
            <a:t>Past Publications</a:t>
          </a:r>
        </a:p>
      </dgm:t>
    </dgm:pt>
    <dgm:pt modelId="{343204B9-9628-4690-94C6-156A33E4FD53}" type="parTrans" cxnId="{8AD4CDC6-C8EE-45C8-A301-784821970F48}">
      <dgm:prSet/>
      <dgm:spPr/>
      <dgm:t>
        <a:bodyPr/>
        <a:lstStyle/>
        <a:p>
          <a:endParaRPr lang="en-US"/>
        </a:p>
      </dgm:t>
    </dgm:pt>
    <dgm:pt modelId="{D26D1E71-2B88-4DB9-B842-657820F177CA}" type="sibTrans" cxnId="{8AD4CDC6-C8EE-45C8-A301-784821970F48}">
      <dgm:prSet/>
      <dgm:spPr/>
      <dgm:t>
        <a:bodyPr/>
        <a:lstStyle/>
        <a:p>
          <a:endParaRPr lang="en-US"/>
        </a:p>
      </dgm:t>
    </dgm:pt>
    <dgm:pt modelId="{48FEAB23-0CF7-4D36-9DDE-12C8A22BAD8C}">
      <dgm:prSet phldrT="[Text]" custT="1"/>
      <dgm:spPr>
        <a:solidFill>
          <a:schemeClr val="accent1">
            <a:hueOff val="0"/>
            <a:satOff val="0"/>
            <a:lumOff val="0"/>
            <a:alpha val="88000"/>
          </a:schemeClr>
        </a:solidFill>
      </dgm:spPr>
      <dgm:t>
        <a:bodyPr/>
        <a:lstStyle/>
        <a:p>
          <a:r>
            <a:rPr lang="en-US" sz="2400" dirty="0"/>
            <a:t>Existing Bills </a:t>
          </a:r>
        </a:p>
      </dgm:t>
    </dgm:pt>
    <dgm:pt modelId="{E2AA3ADC-4847-4D7D-BFBD-F7D3C8FD36B7}" type="sibTrans" cxnId="{DCC26858-C425-4A21-B7C9-4C7839CF80A1}">
      <dgm:prSet/>
      <dgm:spPr/>
      <dgm:t>
        <a:bodyPr/>
        <a:lstStyle/>
        <a:p>
          <a:endParaRPr lang="en-US"/>
        </a:p>
      </dgm:t>
    </dgm:pt>
    <dgm:pt modelId="{0600FA47-4AB8-48B8-A918-7B48823920EE}" type="parTrans" cxnId="{DCC26858-C425-4A21-B7C9-4C7839CF80A1}">
      <dgm:prSet/>
      <dgm:spPr/>
      <dgm:t>
        <a:bodyPr/>
        <a:lstStyle/>
        <a:p>
          <a:endParaRPr lang="en-US"/>
        </a:p>
      </dgm:t>
    </dgm:pt>
    <dgm:pt modelId="{68314B12-C5D2-4CF1-857B-EBC35153DEDA}">
      <dgm:prSet phldrT="[Text]" custT="1"/>
      <dgm:spPr/>
      <dgm:t>
        <a:bodyPr/>
        <a:lstStyle/>
        <a:p>
          <a:r>
            <a:rPr lang="en-US" sz="2000" dirty="0"/>
            <a:t>Past bills to be aware of. </a:t>
          </a:r>
        </a:p>
      </dgm:t>
    </dgm:pt>
    <dgm:pt modelId="{62C80EF5-6A46-4952-AA0C-FAB8A5B8F346}" type="parTrans" cxnId="{E53A91E3-A922-4A83-A934-6A45B3C9F00C}">
      <dgm:prSet/>
      <dgm:spPr/>
      <dgm:t>
        <a:bodyPr/>
        <a:lstStyle/>
        <a:p>
          <a:endParaRPr lang="en-US"/>
        </a:p>
      </dgm:t>
    </dgm:pt>
    <dgm:pt modelId="{7E08A7F9-FB56-4E48-8BD7-CABA746040F5}" type="sibTrans" cxnId="{E53A91E3-A922-4A83-A934-6A45B3C9F00C}">
      <dgm:prSet/>
      <dgm:spPr/>
      <dgm:t>
        <a:bodyPr/>
        <a:lstStyle/>
        <a:p>
          <a:endParaRPr lang="en-US"/>
        </a:p>
      </dgm:t>
    </dgm:pt>
    <dgm:pt modelId="{779B6451-B499-4E26-A5DC-4AB0458BC735}">
      <dgm:prSet phldrT="[Text]" custT="1"/>
      <dgm:spPr/>
      <dgm:t>
        <a:bodyPr/>
        <a:lstStyle/>
        <a:p>
          <a:r>
            <a:rPr lang="en-US" sz="2000" dirty="0"/>
            <a:t>Previous Publications and Data.</a:t>
          </a:r>
        </a:p>
      </dgm:t>
    </dgm:pt>
    <dgm:pt modelId="{8284D6AB-E429-4DFE-B110-5450CDFD0F4D}" type="parTrans" cxnId="{C0068AA0-9D4A-4922-8C28-C035404C8835}">
      <dgm:prSet/>
      <dgm:spPr/>
      <dgm:t>
        <a:bodyPr/>
        <a:lstStyle/>
        <a:p>
          <a:endParaRPr lang="en-US"/>
        </a:p>
      </dgm:t>
    </dgm:pt>
    <dgm:pt modelId="{E3F3E44C-7C11-497B-AF4F-AA459089FCEA}" type="sibTrans" cxnId="{C0068AA0-9D4A-4922-8C28-C035404C8835}">
      <dgm:prSet/>
      <dgm:spPr/>
      <dgm:t>
        <a:bodyPr/>
        <a:lstStyle/>
        <a:p>
          <a:endParaRPr lang="en-US"/>
        </a:p>
      </dgm:t>
    </dgm:pt>
    <dgm:pt modelId="{72260A48-2653-4085-AEB9-B874951946E1}">
      <dgm:prSet phldrT="[Text]" custT="1"/>
      <dgm:spPr/>
      <dgm:t>
        <a:bodyPr/>
        <a:lstStyle/>
        <a:p>
          <a:r>
            <a:rPr lang="en-US" sz="2400" dirty="0"/>
            <a:t>Acronyms</a:t>
          </a:r>
          <a:r>
            <a:rPr lang="en-US" sz="3700" dirty="0"/>
            <a:t> </a:t>
          </a:r>
        </a:p>
      </dgm:t>
    </dgm:pt>
    <dgm:pt modelId="{A4DEBD61-9D24-4FBC-9C59-56EB519F9A59}" type="parTrans" cxnId="{7B5FB03A-B5A6-46A0-90B0-C409F795A9AD}">
      <dgm:prSet/>
      <dgm:spPr/>
      <dgm:t>
        <a:bodyPr/>
        <a:lstStyle/>
        <a:p>
          <a:endParaRPr lang="en-US"/>
        </a:p>
      </dgm:t>
    </dgm:pt>
    <dgm:pt modelId="{9A652432-4673-4FE0-9927-C3F3CA9B2EB1}" type="sibTrans" cxnId="{7B5FB03A-B5A6-46A0-90B0-C409F795A9AD}">
      <dgm:prSet/>
      <dgm:spPr/>
      <dgm:t>
        <a:bodyPr/>
        <a:lstStyle/>
        <a:p>
          <a:endParaRPr lang="en-US"/>
        </a:p>
      </dgm:t>
    </dgm:pt>
    <dgm:pt modelId="{86CA3B1A-637C-48EB-8A8D-896BEFA2BF0F}">
      <dgm:prSet phldrT="[Text]" custT="1"/>
      <dgm:spPr/>
      <dgm:t>
        <a:bodyPr/>
        <a:lstStyle/>
        <a:p>
          <a:r>
            <a:rPr lang="en-US" sz="2000" dirty="0"/>
            <a:t>Common terminology</a:t>
          </a:r>
        </a:p>
      </dgm:t>
    </dgm:pt>
    <dgm:pt modelId="{6C8E16AB-1C40-4C5B-98EB-C2652807C698}" type="parTrans" cxnId="{F708F781-F079-4A96-A418-B6FF00E3B690}">
      <dgm:prSet/>
      <dgm:spPr/>
      <dgm:t>
        <a:bodyPr/>
        <a:lstStyle/>
        <a:p>
          <a:endParaRPr lang="en-US"/>
        </a:p>
      </dgm:t>
    </dgm:pt>
    <dgm:pt modelId="{E3CF7863-D2EC-40FF-94A8-53F6487C67A0}" type="sibTrans" cxnId="{F708F781-F079-4A96-A418-B6FF00E3B690}">
      <dgm:prSet/>
      <dgm:spPr/>
      <dgm:t>
        <a:bodyPr/>
        <a:lstStyle/>
        <a:p>
          <a:endParaRPr lang="en-US"/>
        </a:p>
      </dgm:t>
    </dgm:pt>
    <dgm:pt modelId="{B25BCBC7-BD11-4445-873F-A154D12F37FF}" type="pres">
      <dgm:prSet presAssocID="{39F83B4A-209A-4911-8B08-DE229EA326D2}" presName="Name0" presStyleCnt="0">
        <dgm:presLayoutVars>
          <dgm:chMax/>
          <dgm:chPref val="3"/>
          <dgm:dir/>
          <dgm:animOne val="branch"/>
          <dgm:animLvl val="lvl"/>
        </dgm:presLayoutVars>
      </dgm:prSet>
      <dgm:spPr/>
    </dgm:pt>
    <dgm:pt modelId="{1F290AE8-2BCB-4B32-B85D-E074AC9107FC}" type="pres">
      <dgm:prSet presAssocID="{48FEAB23-0CF7-4D36-9DDE-12C8A22BAD8C}" presName="composite" presStyleCnt="0"/>
      <dgm:spPr/>
    </dgm:pt>
    <dgm:pt modelId="{2666AB88-543F-491E-B246-EAFE04CBD7DC}" type="pres">
      <dgm:prSet presAssocID="{48FEAB23-0CF7-4D36-9DDE-12C8A22BAD8C}" presName="FirstChild" presStyleLbl="revTx" presStyleIdx="0" presStyleCnt="5">
        <dgm:presLayoutVars>
          <dgm:chMax val="0"/>
          <dgm:chPref val="0"/>
          <dgm:bulletEnabled val="1"/>
        </dgm:presLayoutVars>
      </dgm:prSet>
      <dgm:spPr/>
    </dgm:pt>
    <dgm:pt modelId="{53FC8B04-710C-4948-AB13-C4E1102572B7}" type="pres">
      <dgm:prSet presAssocID="{48FEAB23-0CF7-4D36-9DDE-12C8A22BAD8C}" presName="Parent" presStyleLbl="alignNode1" presStyleIdx="0" presStyleCnt="5">
        <dgm:presLayoutVars>
          <dgm:chMax val="3"/>
          <dgm:chPref val="3"/>
          <dgm:bulletEnabled val="1"/>
        </dgm:presLayoutVars>
      </dgm:prSet>
      <dgm:spPr/>
    </dgm:pt>
    <dgm:pt modelId="{18DDF9F4-4CEA-4F76-B690-256D74134D34}" type="pres">
      <dgm:prSet presAssocID="{48FEAB23-0CF7-4D36-9DDE-12C8A22BAD8C}" presName="Accent" presStyleLbl="parChTrans1D1" presStyleIdx="0" presStyleCnt="5"/>
      <dgm:spPr/>
    </dgm:pt>
    <dgm:pt modelId="{5980B59D-AAE2-4A24-995E-4CC203EF7BAB}" type="pres">
      <dgm:prSet presAssocID="{E2AA3ADC-4847-4D7D-BFBD-F7D3C8FD36B7}" presName="sibTrans" presStyleCnt="0"/>
      <dgm:spPr/>
    </dgm:pt>
    <dgm:pt modelId="{B3282B05-382C-4C48-AD75-03EC89D3F52A}" type="pres">
      <dgm:prSet presAssocID="{746B42AE-BDAC-4013-A7A5-4E6A84602797}" presName="composite" presStyleCnt="0"/>
      <dgm:spPr/>
    </dgm:pt>
    <dgm:pt modelId="{3E27E27E-F39F-40F7-A67D-83DFA9459C28}" type="pres">
      <dgm:prSet presAssocID="{746B42AE-BDAC-4013-A7A5-4E6A84602797}" presName="FirstChild" presStyleLbl="revTx" presStyleIdx="1" presStyleCnt="5">
        <dgm:presLayoutVars>
          <dgm:chMax val="0"/>
          <dgm:chPref val="0"/>
          <dgm:bulletEnabled val="1"/>
        </dgm:presLayoutVars>
      </dgm:prSet>
      <dgm:spPr/>
    </dgm:pt>
    <dgm:pt modelId="{0E47604C-8F61-4BD5-A8D2-F041437CD422}" type="pres">
      <dgm:prSet presAssocID="{746B42AE-BDAC-4013-A7A5-4E6A84602797}" presName="Parent" presStyleLbl="alignNode1" presStyleIdx="1" presStyleCnt="5">
        <dgm:presLayoutVars>
          <dgm:chMax val="3"/>
          <dgm:chPref val="3"/>
          <dgm:bulletEnabled val="1"/>
        </dgm:presLayoutVars>
      </dgm:prSet>
      <dgm:spPr/>
    </dgm:pt>
    <dgm:pt modelId="{E77D91E7-F40A-4673-81C5-58D6B9029139}" type="pres">
      <dgm:prSet presAssocID="{746B42AE-BDAC-4013-A7A5-4E6A84602797}" presName="Accent" presStyleLbl="parChTrans1D1" presStyleIdx="1" presStyleCnt="5"/>
      <dgm:spPr/>
    </dgm:pt>
    <dgm:pt modelId="{DC1E881C-0E69-48C0-97E2-6D668C641E80}" type="pres">
      <dgm:prSet presAssocID="{0401003E-C6AF-44F3-A33A-E0FD95A04F18}" presName="sibTrans" presStyleCnt="0"/>
      <dgm:spPr/>
    </dgm:pt>
    <dgm:pt modelId="{77666ADC-E3C2-4B3E-A882-049F94C37A6B}" type="pres">
      <dgm:prSet presAssocID="{37064ABC-ACCE-44B4-9F55-D45CAD343236}" presName="composite" presStyleCnt="0"/>
      <dgm:spPr/>
    </dgm:pt>
    <dgm:pt modelId="{73DB4124-1605-49F7-A49B-E33834792D95}" type="pres">
      <dgm:prSet presAssocID="{37064ABC-ACCE-44B4-9F55-D45CAD343236}" presName="FirstChild" presStyleLbl="revTx" presStyleIdx="2" presStyleCnt="5">
        <dgm:presLayoutVars>
          <dgm:chMax val="0"/>
          <dgm:chPref val="0"/>
          <dgm:bulletEnabled val="1"/>
        </dgm:presLayoutVars>
      </dgm:prSet>
      <dgm:spPr/>
    </dgm:pt>
    <dgm:pt modelId="{F335411C-CF1B-4B94-8163-0A2C1F797001}" type="pres">
      <dgm:prSet presAssocID="{37064ABC-ACCE-44B4-9F55-D45CAD343236}" presName="Parent" presStyleLbl="alignNode1" presStyleIdx="2" presStyleCnt="5">
        <dgm:presLayoutVars>
          <dgm:chMax val="3"/>
          <dgm:chPref val="3"/>
          <dgm:bulletEnabled val="1"/>
        </dgm:presLayoutVars>
      </dgm:prSet>
      <dgm:spPr/>
    </dgm:pt>
    <dgm:pt modelId="{71F4D9D9-4A8F-4646-9EB7-61D2FF51C840}" type="pres">
      <dgm:prSet presAssocID="{37064ABC-ACCE-44B4-9F55-D45CAD343236}" presName="Accent" presStyleLbl="parChTrans1D1" presStyleIdx="2" presStyleCnt="5"/>
      <dgm:spPr/>
    </dgm:pt>
    <dgm:pt modelId="{4DCCF752-EA04-4330-92C6-ACBFEE7AE22B}" type="pres">
      <dgm:prSet presAssocID="{095FFCA9-F32B-4C0A-8310-4896856C97F8}" presName="sibTrans" presStyleCnt="0"/>
      <dgm:spPr/>
    </dgm:pt>
    <dgm:pt modelId="{BEC03B47-68D5-487A-8087-09807B78855D}" type="pres">
      <dgm:prSet presAssocID="{C5ED2DCE-E306-49B4-BF87-9D50C771DFB9}" presName="composite" presStyleCnt="0"/>
      <dgm:spPr/>
    </dgm:pt>
    <dgm:pt modelId="{D9D82D7E-A30B-4BE7-B32C-D8B073A26257}" type="pres">
      <dgm:prSet presAssocID="{C5ED2DCE-E306-49B4-BF87-9D50C771DFB9}" presName="FirstChild" presStyleLbl="revTx" presStyleIdx="3" presStyleCnt="5">
        <dgm:presLayoutVars>
          <dgm:chMax val="0"/>
          <dgm:chPref val="0"/>
          <dgm:bulletEnabled val="1"/>
        </dgm:presLayoutVars>
      </dgm:prSet>
      <dgm:spPr/>
    </dgm:pt>
    <dgm:pt modelId="{95CE3FF9-71D2-47AA-BE2A-A10704AFED95}" type="pres">
      <dgm:prSet presAssocID="{C5ED2DCE-E306-49B4-BF87-9D50C771DFB9}" presName="Parent" presStyleLbl="alignNode1" presStyleIdx="3" presStyleCnt="5">
        <dgm:presLayoutVars>
          <dgm:chMax val="3"/>
          <dgm:chPref val="3"/>
          <dgm:bulletEnabled val="1"/>
        </dgm:presLayoutVars>
      </dgm:prSet>
      <dgm:spPr/>
    </dgm:pt>
    <dgm:pt modelId="{89F30B87-6E21-48BD-9D50-1065DABB1991}" type="pres">
      <dgm:prSet presAssocID="{C5ED2DCE-E306-49B4-BF87-9D50C771DFB9}" presName="Accent" presStyleLbl="parChTrans1D1" presStyleIdx="3" presStyleCnt="5"/>
      <dgm:spPr/>
    </dgm:pt>
    <dgm:pt modelId="{1D9AC7D9-517E-4ED3-9850-8C81ECAD8BDB}" type="pres">
      <dgm:prSet presAssocID="{D26D1E71-2B88-4DB9-B842-657820F177CA}" presName="sibTrans" presStyleCnt="0"/>
      <dgm:spPr/>
    </dgm:pt>
    <dgm:pt modelId="{F7AF98F7-4543-43B8-97F9-CC8F766FE0D4}" type="pres">
      <dgm:prSet presAssocID="{72260A48-2653-4085-AEB9-B874951946E1}" presName="composite" presStyleCnt="0"/>
      <dgm:spPr/>
    </dgm:pt>
    <dgm:pt modelId="{A5AD9926-3605-41E6-8488-DFA47B6C0FA2}" type="pres">
      <dgm:prSet presAssocID="{72260A48-2653-4085-AEB9-B874951946E1}" presName="FirstChild" presStyleLbl="revTx" presStyleIdx="4" presStyleCnt="5">
        <dgm:presLayoutVars>
          <dgm:chMax val="0"/>
          <dgm:chPref val="0"/>
          <dgm:bulletEnabled val="1"/>
        </dgm:presLayoutVars>
      </dgm:prSet>
      <dgm:spPr/>
    </dgm:pt>
    <dgm:pt modelId="{344D5DB7-0C1C-4479-87B0-2F63ED892068}" type="pres">
      <dgm:prSet presAssocID="{72260A48-2653-4085-AEB9-B874951946E1}" presName="Parent" presStyleLbl="alignNode1" presStyleIdx="4" presStyleCnt="5">
        <dgm:presLayoutVars>
          <dgm:chMax val="3"/>
          <dgm:chPref val="3"/>
          <dgm:bulletEnabled val="1"/>
        </dgm:presLayoutVars>
      </dgm:prSet>
      <dgm:spPr/>
    </dgm:pt>
    <dgm:pt modelId="{6DAC5CDC-8E5A-4405-8E5D-944D8FAE1978}" type="pres">
      <dgm:prSet presAssocID="{72260A48-2653-4085-AEB9-B874951946E1}" presName="Accent" presStyleLbl="parChTrans1D1" presStyleIdx="4" presStyleCnt="5"/>
      <dgm:spPr/>
    </dgm:pt>
  </dgm:ptLst>
  <dgm:cxnLst>
    <dgm:cxn modelId="{8CCBF401-132A-4560-B82C-55BE84058C83}" type="presOf" srcId="{68314B12-C5D2-4CF1-857B-EBC35153DEDA}" destId="{2666AB88-543F-491E-B246-EAFE04CBD7DC}" srcOrd="0" destOrd="0" presId="urn:microsoft.com/office/officeart/2011/layout/TabList"/>
    <dgm:cxn modelId="{81380002-B605-4484-A544-64A229874029}" type="presOf" srcId="{86CA3B1A-637C-48EB-8A8D-896BEFA2BF0F}" destId="{A5AD9926-3605-41E6-8488-DFA47B6C0FA2}" srcOrd="0" destOrd="0" presId="urn:microsoft.com/office/officeart/2011/layout/TabList"/>
    <dgm:cxn modelId="{2E2BD512-A7ED-4A4C-BD62-43F75F32E7E3}" srcId="{746B42AE-BDAC-4013-A7A5-4E6A84602797}" destId="{9B7F88DA-961C-4986-9C81-E768F9D6FF00}" srcOrd="0" destOrd="0" parTransId="{D7064842-D5A0-42BA-B4D4-A3DB3783B245}" sibTransId="{1F6D2151-D702-4644-A19F-613D08872CE5}"/>
    <dgm:cxn modelId="{4597CB39-1379-4E1C-8BE4-04C239F2647B}" srcId="{37064ABC-ACCE-44B4-9F55-D45CAD343236}" destId="{FC423519-7E22-4F72-ABE8-91912CAC227F}" srcOrd="0" destOrd="0" parTransId="{8DD8993D-C3DE-48FB-A35D-2AE0189549D7}" sibTransId="{EFDA8B9A-3DAE-465E-AF92-6A9A568D1B9D}"/>
    <dgm:cxn modelId="{7B5FB03A-B5A6-46A0-90B0-C409F795A9AD}" srcId="{39F83B4A-209A-4911-8B08-DE229EA326D2}" destId="{72260A48-2653-4085-AEB9-B874951946E1}" srcOrd="4" destOrd="0" parTransId="{A4DEBD61-9D24-4FBC-9C59-56EB519F9A59}" sibTransId="{9A652432-4673-4FE0-9927-C3F3CA9B2EB1}"/>
    <dgm:cxn modelId="{46DB063C-24BF-4E74-8EB2-D08413DC99FD}" type="presOf" srcId="{FC423519-7E22-4F72-ABE8-91912CAC227F}" destId="{73DB4124-1605-49F7-A49B-E33834792D95}" srcOrd="0" destOrd="0" presId="urn:microsoft.com/office/officeart/2011/layout/TabList"/>
    <dgm:cxn modelId="{9EA0E25E-01FA-415F-A736-B2AE25937C6D}" srcId="{39F83B4A-209A-4911-8B08-DE229EA326D2}" destId="{37064ABC-ACCE-44B4-9F55-D45CAD343236}" srcOrd="2" destOrd="0" parTransId="{91866951-272D-43DB-ADB7-6B931E80BB9F}" sibTransId="{095FFCA9-F32B-4C0A-8310-4896856C97F8}"/>
    <dgm:cxn modelId="{AF1C445F-A602-40F1-8EAD-6478DBFD338D}" srcId="{39F83B4A-209A-4911-8B08-DE229EA326D2}" destId="{746B42AE-BDAC-4013-A7A5-4E6A84602797}" srcOrd="1" destOrd="0" parTransId="{DA0CCE51-DDA6-4D65-AD61-43BA770F6904}" sibTransId="{0401003E-C6AF-44F3-A33A-E0FD95A04F18}"/>
    <dgm:cxn modelId="{DCC26858-C425-4A21-B7C9-4C7839CF80A1}" srcId="{39F83B4A-209A-4911-8B08-DE229EA326D2}" destId="{48FEAB23-0CF7-4D36-9DDE-12C8A22BAD8C}" srcOrd="0" destOrd="0" parTransId="{0600FA47-4AB8-48B8-A918-7B48823920EE}" sibTransId="{E2AA3ADC-4847-4D7D-BFBD-F7D3C8FD36B7}"/>
    <dgm:cxn modelId="{17B8FA7D-40AF-405F-A8A2-4B40709497DC}" type="presOf" srcId="{779B6451-B499-4E26-A5DC-4AB0458BC735}" destId="{D9D82D7E-A30B-4BE7-B32C-D8B073A26257}" srcOrd="0" destOrd="0" presId="urn:microsoft.com/office/officeart/2011/layout/TabList"/>
    <dgm:cxn modelId="{F708F781-F079-4A96-A418-B6FF00E3B690}" srcId="{72260A48-2653-4085-AEB9-B874951946E1}" destId="{86CA3B1A-637C-48EB-8A8D-896BEFA2BF0F}" srcOrd="0" destOrd="0" parTransId="{6C8E16AB-1C40-4C5B-98EB-C2652807C698}" sibTransId="{E3CF7863-D2EC-40FF-94A8-53F6487C67A0}"/>
    <dgm:cxn modelId="{17545784-58C0-4F16-9887-DCF01D9A2E28}" type="presOf" srcId="{48FEAB23-0CF7-4D36-9DDE-12C8A22BAD8C}" destId="{53FC8B04-710C-4948-AB13-C4E1102572B7}" srcOrd="0" destOrd="0" presId="urn:microsoft.com/office/officeart/2011/layout/TabList"/>
    <dgm:cxn modelId="{A2312789-DEB1-4215-8F9E-522533D163C5}" type="presOf" srcId="{C5ED2DCE-E306-49B4-BF87-9D50C771DFB9}" destId="{95CE3FF9-71D2-47AA-BE2A-A10704AFED95}" srcOrd="0" destOrd="0" presId="urn:microsoft.com/office/officeart/2011/layout/TabList"/>
    <dgm:cxn modelId="{C0068AA0-9D4A-4922-8C28-C035404C8835}" srcId="{C5ED2DCE-E306-49B4-BF87-9D50C771DFB9}" destId="{779B6451-B499-4E26-A5DC-4AB0458BC735}" srcOrd="0" destOrd="0" parTransId="{8284D6AB-E429-4DFE-B110-5450CDFD0F4D}" sibTransId="{E3F3E44C-7C11-497B-AF4F-AA459089FCEA}"/>
    <dgm:cxn modelId="{7448DDA4-DDA0-4013-8BBA-A190447A376A}" type="presOf" srcId="{39F83B4A-209A-4911-8B08-DE229EA326D2}" destId="{B25BCBC7-BD11-4445-873F-A154D12F37FF}" srcOrd="0" destOrd="0" presId="urn:microsoft.com/office/officeart/2011/layout/TabList"/>
    <dgm:cxn modelId="{8AD4CDC6-C8EE-45C8-A301-784821970F48}" srcId="{39F83B4A-209A-4911-8B08-DE229EA326D2}" destId="{C5ED2DCE-E306-49B4-BF87-9D50C771DFB9}" srcOrd="3" destOrd="0" parTransId="{343204B9-9628-4690-94C6-156A33E4FD53}" sibTransId="{D26D1E71-2B88-4DB9-B842-657820F177CA}"/>
    <dgm:cxn modelId="{19F229D6-F6DB-4B3E-8D40-B325CA413711}" type="presOf" srcId="{9B7F88DA-961C-4986-9C81-E768F9D6FF00}" destId="{3E27E27E-F39F-40F7-A67D-83DFA9459C28}" srcOrd="0" destOrd="0" presId="urn:microsoft.com/office/officeart/2011/layout/TabList"/>
    <dgm:cxn modelId="{E53A91E3-A922-4A83-A934-6A45B3C9F00C}" srcId="{48FEAB23-0CF7-4D36-9DDE-12C8A22BAD8C}" destId="{68314B12-C5D2-4CF1-857B-EBC35153DEDA}" srcOrd="0" destOrd="0" parTransId="{62C80EF5-6A46-4952-AA0C-FAB8A5B8F346}" sibTransId="{7E08A7F9-FB56-4E48-8BD7-CABA746040F5}"/>
    <dgm:cxn modelId="{EBC355EA-728E-486B-B75E-F1231BEDBE7E}" type="presOf" srcId="{37064ABC-ACCE-44B4-9F55-D45CAD343236}" destId="{F335411C-CF1B-4B94-8163-0A2C1F797001}" srcOrd="0" destOrd="0" presId="urn:microsoft.com/office/officeart/2011/layout/TabList"/>
    <dgm:cxn modelId="{588DE3EF-2096-4CB7-9816-39CEFBC8EB8A}" type="presOf" srcId="{72260A48-2653-4085-AEB9-B874951946E1}" destId="{344D5DB7-0C1C-4479-87B0-2F63ED892068}" srcOrd="0" destOrd="0" presId="urn:microsoft.com/office/officeart/2011/layout/TabList"/>
    <dgm:cxn modelId="{7DB7C1F0-F92D-415F-B0E5-39B39257F216}" type="presOf" srcId="{746B42AE-BDAC-4013-A7A5-4E6A84602797}" destId="{0E47604C-8F61-4BD5-A8D2-F041437CD422}" srcOrd="0" destOrd="0" presId="urn:microsoft.com/office/officeart/2011/layout/TabList"/>
    <dgm:cxn modelId="{56BE4C93-6F4E-41FF-8776-69B4326A4A63}" type="presParOf" srcId="{B25BCBC7-BD11-4445-873F-A154D12F37FF}" destId="{1F290AE8-2BCB-4B32-B85D-E074AC9107FC}" srcOrd="0" destOrd="0" presId="urn:microsoft.com/office/officeart/2011/layout/TabList"/>
    <dgm:cxn modelId="{151DD976-CCFA-42BC-92CB-B905F5F6A21B}" type="presParOf" srcId="{1F290AE8-2BCB-4B32-B85D-E074AC9107FC}" destId="{2666AB88-543F-491E-B246-EAFE04CBD7DC}" srcOrd="0" destOrd="0" presId="urn:microsoft.com/office/officeart/2011/layout/TabList"/>
    <dgm:cxn modelId="{AC67ACED-1BAC-4CBE-8974-F8C004662EEF}" type="presParOf" srcId="{1F290AE8-2BCB-4B32-B85D-E074AC9107FC}" destId="{53FC8B04-710C-4948-AB13-C4E1102572B7}" srcOrd="1" destOrd="0" presId="urn:microsoft.com/office/officeart/2011/layout/TabList"/>
    <dgm:cxn modelId="{45016FCE-0FBC-4530-A904-3B4A2FB2598E}" type="presParOf" srcId="{1F290AE8-2BCB-4B32-B85D-E074AC9107FC}" destId="{18DDF9F4-4CEA-4F76-B690-256D74134D34}" srcOrd="2" destOrd="0" presId="urn:microsoft.com/office/officeart/2011/layout/TabList"/>
    <dgm:cxn modelId="{0100FD64-180E-4BF8-9E5D-867C52DDBF48}" type="presParOf" srcId="{B25BCBC7-BD11-4445-873F-A154D12F37FF}" destId="{5980B59D-AAE2-4A24-995E-4CC203EF7BAB}" srcOrd="1" destOrd="0" presId="urn:microsoft.com/office/officeart/2011/layout/TabList"/>
    <dgm:cxn modelId="{204CD2FB-8F81-46DC-B7B4-857A31A08EC9}" type="presParOf" srcId="{B25BCBC7-BD11-4445-873F-A154D12F37FF}" destId="{B3282B05-382C-4C48-AD75-03EC89D3F52A}" srcOrd="2" destOrd="0" presId="urn:microsoft.com/office/officeart/2011/layout/TabList"/>
    <dgm:cxn modelId="{C3A78B0A-4411-4D0D-89BE-7F5614410FC6}" type="presParOf" srcId="{B3282B05-382C-4C48-AD75-03EC89D3F52A}" destId="{3E27E27E-F39F-40F7-A67D-83DFA9459C28}" srcOrd="0" destOrd="0" presId="urn:microsoft.com/office/officeart/2011/layout/TabList"/>
    <dgm:cxn modelId="{C638C5DC-F1A3-4188-927D-EB7AA4D9287E}" type="presParOf" srcId="{B3282B05-382C-4C48-AD75-03EC89D3F52A}" destId="{0E47604C-8F61-4BD5-A8D2-F041437CD422}" srcOrd="1" destOrd="0" presId="urn:microsoft.com/office/officeart/2011/layout/TabList"/>
    <dgm:cxn modelId="{375B7955-C51D-4F27-BF98-43E765415009}" type="presParOf" srcId="{B3282B05-382C-4C48-AD75-03EC89D3F52A}" destId="{E77D91E7-F40A-4673-81C5-58D6B9029139}" srcOrd="2" destOrd="0" presId="urn:microsoft.com/office/officeart/2011/layout/TabList"/>
    <dgm:cxn modelId="{1A4E1B1D-F157-4717-8501-1761B9A17809}" type="presParOf" srcId="{B25BCBC7-BD11-4445-873F-A154D12F37FF}" destId="{DC1E881C-0E69-48C0-97E2-6D668C641E80}" srcOrd="3" destOrd="0" presId="urn:microsoft.com/office/officeart/2011/layout/TabList"/>
    <dgm:cxn modelId="{90B735DD-951E-4E27-AF6D-5564F3C43D29}" type="presParOf" srcId="{B25BCBC7-BD11-4445-873F-A154D12F37FF}" destId="{77666ADC-E3C2-4B3E-A882-049F94C37A6B}" srcOrd="4" destOrd="0" presId="urn:microsoft.com/office/officeart/2011/layout/TabList"/>
    <dgm:cxn modelId="{514F9AF2-6A8E-46B8-8A7F-B5EB33CB582B}" type="presParOf" srcId="{77666ADC-E3C2-4B3E-A882-049F94C37A6B}" destId="{73DB4124-1605-49F7-A49B-E33834792D95}" srcOrd="0" destOrd="0" presId="urn:microsoft.com/office/officeart/2011/layout/TabList"/>
    <dgm:cxn modelId="{4FA62CCF-620E-4AB7-BDA0-4A44D2288B06}" type="presParOf" srcId="{77666ADC-E3C2-4B3E-A882-049F94C37A6B}" destId="{F335411C-CF1B-4B94-8163-0A2C1F797001}" srcOrd="1" destOrd="0" presId="urn:microsoft.com/office/officeart/2011/layout/TabList"/>
    <dgm:cxn modelId="{C220CE9A-5958-45B8-A65A-EB6A151BA324}" type="presParOf" srcId="{77666ADC-E3C2-4B3E-A882-049F94C37A6B}" destId="{71F4D9D9-4A8F-4646-9EB7-61D2FF51C840}" srcOrd="2" destOrd="0" presId="urn:microsoft.com/office/officeart/2011/layout/TabList"/>
    <dgm:cxn modelId="{5FA97AC1-9964-4D49-BB7F-A58A50103579}" type="presParOf" srcId="{B25BCBC7-BD11-4445-873F-A154D12F37FF}" destId="{4DCCF752-EA04-4330-92C6-ACBFEE7AE22B}" srcOrd="5" destOrd="0" presId="urn:microsoft.com/office/officeart/2011/layout/TabList"/>
    <dgm:cxn modelId="{6850C130-F5D2-4291-9868-33BF12383386}" type="presParOf" srcId="{B25BCBC7-BD11-4445-873F-A154D12F37FF}" destId="{BEC03B47-68D5-487A-8087-09807B78855D}" srcOrd="6" destOrd="0" presId="urn:microsoft.com/office/officeart/2011/layout/TabList"/>
    <dgm:cxn modelId="{C8901F23-869B-421D-BB4B-D0BF72B750AE}" type="presParOf" srcId="{BEC03B47-68D5-487A-8087-09807B78855D}" destId="{D9D82D7E-A30B-4BE7-B32C-D8B073A26257}" srcOrd="0" destOrd="0" presId="urn:microsoft.com/office/officeart/2011/layout/TabList"/>
    <dgm:cxn modelId="{D6C9ABA8-9135-4289-B183-75DE0FCB18F3}" type="presParOf" srcId="{BEC03B47-68D5-487A-8087-09807B78855D}" destId="{95CE3FF9-71D2-47AA-BE2A-A10704AFED95}" srcOrd="1" destOrd="0" presId="urn:microsoft.com/office/officeart/2011/layout/TabList"/>
    <dgm:cxn modelId="{284460C4-212F-41BF-8023-F74E90E97DA0}" type="presParOf" srcId="{BEC03B47-68D5-487A-8087-09807B78855D}" destId="{89F30B87-6E21-48BD-9D50-1065DABB1991}" srcOrd="2" destOrd="0" presId="urn:microsoft.com/office/officeart/2011/layout/TabList"/>
    <dgm:cxn modelId="{34D881AA-A673-463D-AF9F-19304EB30BA0}" type="presParOf" srcId="{B25BCBC7-BD11-4445-873F-A154D12F37FF}" destId="{1D9AC7D9-517E-4ED3-9850-8C81ECAD8BDB}" srcOrd="7" destOrd="0" presId="urn:microsoft.com/office/officeart/2011/layout/TabList"/>
    <dgm:cxn modelId="{D61D41E7-9366-4E5B-87CB-69A493CC1EE8}" type="presParOf" srcId="{B25BCBC7-BD11-4445-873F-A154D12F37FF}" destId="{F7AF98F7-4543-43B8-97F9-CC8F766FE0D4}" srcOrd="8" destOrd="0" presId="urn:microsoft.com/office/officeart/2011/layout/TabList"/>
    <dgm:cxn modelId="{3F021401-1746-44F7-8776-223CE26BB1AF}" type="presParOf" srcId="{F7AF98F7-4543-43B8-97F9-CC8F766FE0D4}" destId="{A5AD9926-3605-41E6-8488-DFA47B6C0FA2}" srcOrd="0" destOrd="0" presId="urn:microsoft.com/office/officeart/2011/layout/TabList"/>
    <dgm:cxn modelId="{CEE3EF2C-607C-41CF-9549-7A3FFA9E8C7B}" type="presParOf" srcId="{F7AF98F7-4543-43B8-97F9-CC8F766FE0D4}" destId="{344D5DB7-0C1C-4479-87B0-2F63ED892068}" srcOrd="1" destOrd="0" presId="urn:microsoft.com/office/officeart/2011/layout/TabList"/>
    <dgm:cxn modelId="{2A8DD67E-C166-4AE3-B47E-FBC53B6DB632}" type="presParOf" srcId="{F7AF98F7-4543-43B8-97F9-CC8F766FE0D4}" destId="{6DAC5CDC-8E5A-4405-8E5D-944D8FAE1978}" srcOrd="2" destOrd="0" presId="urn:microsoft.com/office/officeart/2011/layout/Tab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42010A-33E6-4091-BD03-B356180DA3D3}" type="doc">
      <dgm:prSet loTypeId="urn:microsoft.com/office/officeart/2005/8/layout/hierarchy3" loCatId="list" qsTypeId="urn:microsoft.com/office/officeart/2005/8/quickstyle/simple2" qsCatId="simple" csTypeId="urn:microsoft.com/office/officeart/2005/8/colors/accent1_2" csCatId="accent1" phldr="1"/>
      <dgm:spPr/>
      <dgm:t>
        <a:bodyPr/>
        <a:lstStyle/>
        <a:p>
          <a:endParaRPr lang="en-US"/>
        </a:p>
      </dgm:t>
    </dgm:pt>
    <dgm:pt modelId="{0BBB6312-3EB3-4896-BFA4-B736C3D37E6A}">
      <dgm:prSet phldrT="[Text]" custT="1"/>
      <dgm:spPr/>
      <dgm:t>
        <a:bodyPr/>
        <a:lstStyle/>
        <a:p>
          <a:r>
            <a:rPr lang="en-US" sz="1800" dirty="0"/>
            <a:t>Category type</a:t>
          </a:r>
        </a:p>
        <a:p>
          <a:r>
            <a:rPr lang="en-US" sz="1800" dirty="0"/>
            <a:t>E.g. System Infrastructure</a:t>
          </a:r>
        </a:p>
      </dgm:t>
    </dgm:pt>
    <dgm:pt modelId="{839BE45E-2F5C-4F1C-9A1D-468D7CBD1C0B}" type="parTrans" cxnId="{EFFE9C42-9F16-4806-80C8-01B088C0C61B}">
      <dgm:prSet/>
      <dgm:spPr/>
      <dgm:t>
        <a:bodyPr/>
        <a:lstStyle/>
        <a:p>
          <a:endParaRPr lang="en-US"/>
        </a:p>
      </dgm:t>
    </dgm:pt>
    <dgm:pt modelId="{3547415B-1854-4CB3-A16E-1BE3CA028AA6}" type="sibTrans" cxnId="{EFFE9C42-9F16-4806-80C8-01B088C0C61B}">
      <dgm:prSet/>
      <dgm:spPr/>
      <dgm:t>
        <a:bodyPr/>
        <a:lstStyle/>
        <a:p>
          <a:endParaRPr lang="en-US"/>
        </a:p>
      </dgm:t>
    </dgm:pt>
    <dgm:pt modelId="{39F0D0D3-33B2-4D42-817D-ED80833F37B3}">
      <dgm:prSet phldrT="[Text]" custT="1"/>
      <dgm:spPr/>
      <dgm:t>
        <a:bodyPr/>
        <a:lstStyle/>
        <a:p>
          <a:r>
            <a:rPr lang="en-US" sz="1800" b="1" dirty="0"/>
            <a:t>Workgroup</a:t>
          </a:r>
          <a:r>
            <a:rPr lang="en-US" sz="1800" b="1" baseline="0" dirty="0"/>
            <a:t> </a:t>
          </a:r>
        </a:p>
        <a:p>
          <a:r>
            <a:rPr lang="en-US" sz="1200" baseline="0" dirty="0"/>
            <a:t>Subgroups will report to Workgroup </a:t>
          </a:r>
        </a:p>
        <a:p>
          <a:r>
            <a:rPr lang="en-US" sz="1200" baseline="0" dirty="0"/>
            <a:t>Meet once a month</a:t>
          </a:r>
          <a:r>
            <a:rPr lang="en-US" sz="1000" baseline="0" dirty="0"/>
            <a:t>. </a:t>
          </a:r>
          <a:endParaRPr lang="en-US" sz="1000" dirty="0"/>
        </a:p>
      </dgm:t>
    </dgm:pt>
    <dgm:pt modelId="{E2EAF6E6-BFB1-43E9-B299-F4C8B81FAA40}" type="parTrans" cxnId="{6F248369-56BA-4C00-9DB0-EDAE53C70960}">
      <dgm:prSet/>
      <dgm:spPr/>
      <dgm:t>
        <a:bodyPr/>
        <a:lstStyle/>
        <a:p>
          <a:endParaRPr lang="en-US"/>
        </a:p>
      </dgm:t>
    </dgm:pt>
    <dgm:pt modelId="{29679245-E303-467F-BEE2-B4627E4C5E17}" type="sibTrans" cxnId="{6F248369-56BA-4C00-9DB0-EDAE53C70960}">
      <dgm:prSet/>
      <dgm:spPr/>
      <dgm:t>
        <a:bodyPr/>
        <a:lstStyle/>
        <a:p>
          <a:endParaRPr lang="en-US"/>
        </a:p>
      </dgm:t>
    </dgm:pt>
    <dgm:pt modelId="{127D1C6F-5675-47C7-AF94-6C48FA0AB035}">
      <dgm:prSet phldrT="[Text]" custT="1"/>
      <dgm:spPr/>
      <dgm:t>
        <a:bodyPr/>
        <a:lstStyle/>
        <a:p>
          <a:r>
            <a:rPr lang="en-US" sz="1600" b="1" dirty="0"/>
            <a:t>Task to Complete by Subgroup</a:t>
          </a:r>
        </a:p>
        <a:p>
          <a:r>
            <a:rPr lang="en-US" sz="1700" dirty="0"/>
            <a:t> </a:t>
          </a:r>
          <a:r>
            <a:rPr lang="en-US" sz="1200" dirty="0"/>
            <a:t>e.g. Licensure Regulations  </a:t>
          </a:r>
        </a:p>
      </dgm:t>
    </dgm:pt>
    <dgm:pt modelId="{1A4A53CC-814E-4A0E-A8E7-797ABAEB7F37}" type="parTrans" cxnId="{E304EE56-3C79-4732-B84C-CB429A8038B4}">
      <dgm:prSet/>
      <dgm:spPr/>
      <dgm:t>
        <a:bodyPr/>
        <a:lstStyle/>
        <a:p>
          <a:endParaRPr lang="en-US"/>
        </a:p>
      </dgm:t>
    </dgm:pt>
    <dgm:pt modelId="{2FE8AFDD-DD5D-464D-91C3-0FD9BFEA180F}" type="sibTrans" cxnId="{E304EE56-3C79-4732-B84C-CB429A8038B4}">
      <dgm:prSet/>
      <dgm:spPr/>
      <dgm:t>
        <a:bodyPr/>
        <a:lstStyle/>
        <a:p>
          <a:endParaRPr lang="en-US"/>
        </a:p>
      </dgm:t>
    </dgm:pt>
    <dgm:pt modelId="{9EA20DCD-985A-4748-93B8-65137AE53637}" type="pres">
      <dgm:prSet presAssocID="{EE42010A-33E6-4091-BD03-B356180DA3D3}" presName="diagram" presStyleCnt="0">
        <dgm:presLayoutVars>
          <dgm:chPref val="1"/>
          <dgm:dir/>
          <dgm:animOne val="branch"/>
          <dgm:animLvl val="lvl"/>
          <dgm:resizeHandles/>
        </dgm:presLayoutVars>
      </dgm:prSet>
      <dgm:spPr/>
    </dgm:pt>
    <dgm:pt modelId="{4919C466-EB85-444A-A3B5-23442F852053}" type="pres">
      <dgm:prSet presAssocID="{0BBB6312-3EB3-4896-BFA4-B736C3D37E6A}" presName="root" presStyleCnt="0"/>
      <dgm:spPr/>
    </dgm:pt>
    <dgm:pt modelId="{CC1552A3-041F-42DB-99FD-F357C4FA6354}" type="pres">
      <dgm:prSet presAssocID="{0BBB6312-3EB3-4896-BFA4-B736C3D37E6A}" presName="rootComposite" presStyleCnt="0"/>
      <dgm:spPr/>
    </dgm:pt>
    <dgm:pt modelId="{8EA5C130-269A-4814-98BA-F7CB6191D458}" type="pres">
      <dgm:prSet presAssocID="{0BBB6312-3EB3-4896-BFA4-B736C3D37E6A}" presName="rootText" presStyleLbl="node1" presStyleIdx="0" presStyleCnt="1" custLinFactNeighborX="-595" custLinFactNeighborY="-2808"/>
      <dgm:spPr/>
    </dgm:pt>
    <dgm:pt modelId="{9492A110-5973-40BC-B335-5B1E06947107}" type="pres">
      <dgm:prSet presAssocID="{0BBB6312-3EB3-4896-BFA4-B736C3D37E6A}" presName="rootConnector" presStyleLbl="node1" presStyleIdx="0" presStyleCnt="1"/>
      <dgm:spPr/>
    </dgm:pt>
    <dgm:pt modelId="{5563B20C-25CB-40CF-8E42-040CCA96A01C}" type="pres">
      <dgm:prSet presAssocID="{0BBB6312-3EB3-4896-BFA4-B736C3D37E6A}" presName="childShape" presStyleCnt="0"/>
      <dgm:spPr/>
    </dgm:pt>
    <dgm:pt modelId="{AB12441C-1EB3-4A1F-81AE-EBCEA5C72F62}" type="pres">
      <dgm:prSet presAssocID="{E2EAF6E6-BFB1-43E9-B299-F4C8B81FAA40}" presName="Name13" presStyleLbl="parChTrans1D2" presStyleIdx="0" presStyleCnt="2"/>
      <dgm:spPr/>
    </dgm:pt>
    <dgm:pt modelId="{4FE7CF11-3753-47AA-AFB8-99987643C7F9}" type="pres">
      <dgm:prSet presAssocID="{39F0D0D3-33B2-4D42-817D-ED80833F37B3}" presName="childText" presStyleLbl="bgAcc1" presStyleIdx="0" presStyleCnt="2">
        <dgm:presLayoutVars>
          <dgm:bulletEnabled val="1"/>
        </dgm:presLayoutVars>
      </dgm:prSet>
      <dgm:spPr/>
    </dgm:pt>
    <dgm:pt modelId="{18C7A08E-BA60-4939-9B61-F1DFE89E3B7F}" type="pres">
      <dgm:prSet presAssocID="{1A4A53CC-814E-4A0E-A8E7-797ABAEB7F37}" presName="Name13" presStyleLbl="parChTrans1D2" presStyleIdx="1" presStyleCnt="2"/>
      <dgm:spPr/>
    </dgm:pt>
    <dgm:pt modelId="{E1763832-8DE5-4FAA-BBCA-A909929EE399}" type="pres">
      <dgm:prSet presAssocID="{127D1C6F-5675-47C7-AF94-6C48FA0AB035}" presName="childText" presStyleLbl="bgAcc1" presStyleIdx="1" presStyleCnt="2">
        <dgm:presLayoutVars>
          <dgm:bulletEnabled val="1"/>
        </dgm:presLayoutVars>
      </dgm:prSet>
      <dgm:spPr/>
    </dgm:pt>
  </dgm:ptLst>
  <dgm:cxnLst>
    <dgm:cxn modelId="{5DFDB816-4638-4806-8979-DD7EC699C4A8}" type="presOf" srcId="{0BBB6312-3EB3-4896-BFA4-B736C3D37E6A}" destId="{8EA5C130-269A-4814-98BA-F7CB6191D458}" srcOrd="0" destOrd="0" presId="urn:microsoft.com/office/officeart/2005/8/layout/hierarchy3"/>
    <dgm:cxn modelId="{B4949D1A-0F76-42A1-9C16-6FB02F82111A}" type="presOf" srcId="{0BBB6312-3EB3-4896-BFA4-B736C3D37E6A}" destId="{9492A110-5973-40BC-B335-5B1E06947107}" srcOrd="1" destOrd="0" presId="urn:microsoft.com/office/officeart/2005/8/layout/hierarchy3"/>
    <dgm:cxn modelId="{5F2D1A1B-502A-4B72-8916-B30B84E8AA8C}" type="presOf" srcId="{EE42010A-33E6-4091-BD03-B356180DA3D3}" destId="{9EA20DCD-985A-4748-93B8-65137AE53637}" srcOrd="0" destOrd="0" presId="urn:microsoft.com/office/officeart/2005/8/layout/hierarchy3"/>
    <dgm:cxn modelId="{EFFE9C42-9F16-4806-80C8-01B088C0C61B}" srcId="{EE42010A-33E6-4091-BD03-B356180DA3D3}" destId="{0BBB6312-3EB3-4896-BFA4-B736C3D37E6A}" srcOrd="0" destOrd="0" parTransId="{839BE45E-2F5C-4F1C-9A1D-468D7CBD1C0B}" sibTransId="{3547415B-1854-4CB3-A16E-1BE3CA028AA6}"/>
    <dgm:cxn modelId="{6F248369-56BA-4C00-9DB0-EDAE53C70960}" srcId="{0BBB6312-3EB3-4896-BFA4-B736C3D37E6A}" destId="{39F0D0D3-33B2-4D42-817D-ED80833F37B3}" srcOrd="0" destOrd="0" parTransId="{E2EAF6E6-BFB1-43E9-B299-F4C8B81FAA40}" sibTransId="{29679245-E303-467F-BEE2-B4627E4C5E17}"/>
    <dgm:cxn modelId="{F9B5876A-8A21-4199-8758-F04EBB950401}" type="presOf" srcId="{127D1C6F-5675-47C7-AF94-6C48FA0AB035}" destId="{E1763832-8DE5-4FAA-BBCA-A909929EE399}" srcOrd="0" destOrd="0" presId="urn:microsoft.com/office/officeart/2005/8/layout/hierarchy3"/>
    <dgm:cxn modelId="{E304EE56-3C79-4732-B84C-CB429A8038B4}" srcId="{0BBB6312-3EB3-4896-BFA4-B736C3D37E6A}" destId="{127D1C6F-5675-47C7-AF94-6C48FA0AB035}" srcOrd="1" destOrd="0" parTransId="{1A4A53CC-814E-4A0E-A8E7-797ABAEB7F37}" sibTransId="{2FE8AFDD-DD5D-464D-91C3-0FD9BFEA180F}"/>
    <dgm:cxn modelId="{632C7C84-0FCB-4F53-BF2A-BB88E2A24E89}" type="presOf" srcId="{1A4A53CC-814E-4A0E-A8E7-797ABAEB7F37}" destId="{18C7A08E-BA60-4939-9B61-F1DFE89E3B7F}" srcOrd="0" destOrd="0" presId="urn:microsoft.com/office/officeart/2005/8/layout/hierarchy3"/>
    <dgm:cxn modelId="{AD9FE487-0FF4-4BE9-BC6D-B3F3A7A631D2}" type="presOf" srcId="{39F0D0D3-33B2-4D42-817D-ED80833F37B3}" destId="{4FE7CF11-3753-47AA-AFB8-99987643C7F9}" srcOrd="0" destOrd="0" presId="urn:microsoft.com/office/officeart/2005/8/layout/hierarchy3"/>
    <dgm:cxn modelId="{E5034CAF-7FE4-43AB-B4AC-B094422CF804}" type="presOf" srcId="{E2EAF6E6-BFB1-43E9-B299-F4C8B81FAA40}" destId="{AB12441C-1EB3-4A1F-81AE-EBCEA5C72F62}" srcOrd="0" destOrd="0" presId="urn:microsoft.com/office/officeart/2005/8/layout/hierarchy3"/>
    <dgm:cxn modelId="{81727F9F-7CBF-4213-9040-F6D77ED193E1}" type="presParOf" srcId="{9EA20DCD-985A-4748-93B8-65137AE53637}" destId="{4919C466-EB85-444A-A3B5-23442F852053}" srcOrd="0" destOrd="0" presId="urn:microsoft.com/office/officeart/2005/8/layout/hierarchy3"/>
    <dgm:cxn modelId="{3C88CE2E-C034-4B81-8687-22D81312F9B3}" type="presParOf" srcId="{4919C466-EB85-444A-A3B5-23442F852053}" destId="{CC1552A3-041F-42DB-99FD-F357C4FA6354}" srcOrd="0" destOrd="0" presId="urn:microsoft.com/office/officeart/2005/8/layout/hierarchy3"/>
    <dgm:cxn modelId="{115F1E7F-C78C-4FBF-91A6-25CC4151727C}" type="presParOf" srcId="{CC1552A3-041F-42DB-99FD-F357C4FA6354}" destId="{8EA5C130-269A-4814-98BA-F7CB6191D458}" srcOrd="0" destOrd="0" presId="urn:microsoft.com/office/officeart/2005/8/layout/hierarchy3"/>
    <dgm:cxn modelId="{949E9EE9-072D-4D14-9BFC-B97A32949261}" type="presParOf" srcId="{CC1552A3-041F-42DB-99FD-F357C4FA6354}" destId="{9492A110-5973-40BC-B335-5B1E06947107}" srcOrd="1" destOrd="0" presId="urn:microsoft.com/office/officeart/2005/8/layout/hierarchy3"/>
    <dgm:cxn modelId="{BFC94A33-EF61-4B92-99DF-E0233B55B836}" type="presParOf" srcId="{4919C466-EB85-444A-A3B5-23442F852053}" destId="{5563B20C-25CB-40CF-8E42-040CCA96A01C}" srcOrd="1" destOrd="0" presId="urn:microsoft.com/office/officeart/2005/8/layout/hierarchy3"/>
    <dgm:cxn modelId="{3088CD9E-B78F-44BE-9B71-D48744A0C7E9}" type="presParOf" srcId="{5563B20C-25CB-40CF-8E42-040CCA96A01C}" destId="{AB12441C-1EB3-4A1F-81AE-EBCEA5C72F62}" srcOrd="0" destOrd="0" presId="urn:microsoft.com/office/officeart/2005/8/layout/hierarchy3"/>
    <dgm:cxn modelId="{B6712FFB-276B-4657-890F-652FE2CA9EB6}" type="presParOf" srcId="{5563B20C-25CB-40CF-8E42-040CCA96A01C}" destId="{4FE7CF11-3753-47AA-AFB8-99987643C7F9}" srcOrd="1" destOrd="0" presId="urn:microsoft.com/office/officeart/2005/8/layout/hierarchy3"/>
    <dgm:cxn modelId="{C4B9C9A3-D4DF-4F3B-B448-BCE4A4DCACE0}" type="presParOf" srcId="{5563B20C-25CB-40CF-8E42-040CCA96A01C}" destId="{18C7A08E-BA60-4939-9B61-F1DFE89E3B7F}" srcOrd="2" destOrd="0" presId="urn:microsoft.com/office/officeart/2005/8/layout/hierarchy3"/>
    <dgm:cxn modelId="{9B7CED87-84B2-411D-B82A-1BA3638370E7}" type="presParOf" srcId="{5563B20C-25CB-40CF-8E42-040CCA96A01C}" destId="{E1763832-8DE5-4FAA-BBCA-A909929EE399}" srcOrd="3" destOrd="0" presId="urn:microsoft.com/office/officeart/2005/8/layout/hierarchy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800F92-E622-48D7-BB72-67B0BD90175D}" type="doc">
      <dgm:prSet loTypeId="urn:microsoft.com/office/officeart/2005/8/layout/hProcess7" loCatId="process" qsTypeId="urn:microsoft.com/office/officeart/2005/8/quickstyle/simple3" qsCatId="simple" csTypeId="urn:microsoft.com/office/officeart/2005/8/colors/accent1_2" csCatId="accent1" phldr="1"/>
      <dgm:spPr/>
      <dgm:t>
        <a:bodyPr/>
        <a:lstStyle/>
        <a:p>
          <a:endParaRPr lang="en-US"/>
        </a:p>
      </dgm:t>
    </dgm:pt>
    <dgm:pt modelId="{E97AD0FB-8DF7-441C-869C-5A663520892E}">
      <dgm:prSet phldrT="[Text]" custT="1"/>
      <dgm:spPr/>
      <dgm:t>
        <a:bodyPr/>
        <a:lstStyle/>
        <a:p>
          <a:pPr>
            <a:buChar char="•"/>
          </a:pPr>
          <a:r>
            <a:rPr lang="en-US" sz="2800" dirty="0"/>
            <a:t>Subgroup </a:t>
          </a:r>
        </a:p>
      </dgm:t>
    </dgm:pt>
    <dgm:pt modelId="{E00DCA23-239E-478C-B7CE-49256963E9EF}" type="parTrans" cxnId="{D786973B-138E-45D9-B5AF-88921A086658}">
      <dgm:prSet/>
      <dgm:spPr/>
      <dgm:t>
        <a:bodyPr/>
        <a:lstStyle/>
        <a:p>
          <a:endParaRPr lang="en-US"/>
        </a:p>
      </dgm:t>
    </dgm:pt>
    <dgm:pt modelId="{2F7E7C4E-13AE-401B-830F-1AC7781518B6}" type="sibTrans" cxnId="{D786973B-138E-45D9-B5AF-88921A086658}">
      <dgm:prSet/>
      <dgm:spPr/>
      <dgm:t>
        <a:bodyPr/>
        <a:lstStyle/>
        <a:p>
          <a:endParaRPr lang="en-US"/>
        </a:p>
      </dgm:t>
    </dgm:pt>
    <dgm:pt modelId="{BA5214BB-A640-43F5-B56F-09146B0C7B6F}">
      <dgm:prSet custT="1"/>
      <dgm:spPr/>
      <dgm:t>
        <a:bodyPr/>
        <a:lstStyle/>
        <a:p>
          <a:r>
            <a:rPr lang="en-US" sz="1400" dirty="0"/>
            <a:t>Assign Tasks</a:t>
          </a:r>
        </a:p>
      </dgm:t>
    </dgm:pt>
    <dgm:pt modelId="{9BE91F82-272F-4EDE-851B-8C42BE525730}" type="parTrans" cxnId="{6B9B0C49-2B56-4E15-8DBF-A0D9675EA23F}">
      <dgm:prSet/>
      <dgm:spPr/>
      <dgm:t>
        <a:bodyPr/>
        <a:lstStyle/>
        <a:p>
          <a:endParaRPr lang="en-US"/>
        </a:p>
      </dgm:t>
    </dgm:pt>
    <dgm:pt modelId="{ED92DBD2-F7FE-4070-8A87-37E0F21C0561}" type="sibTrans" cxnId="{6B9B0C49-2B56-4E15-8DBF-A0D9675EA23F}">
      <dgm:prSet/>
      <dgm:spPr/>
      <dgm:t>
        <a:bodyPr/>
        <a:lstStyle/>
        <a:p>
          <a:endParaRPr lang="en-US"/>
        </a:p>
      </dgm:t>
    </dgm:pt>
    <dgm:pt modelId="{51590880-F7DB-43DA-97F0-45DE261EE753}">
      <dgm:prSet custT="1"/>
      <dgm:spPr/>
      <dgm:t>
        <a:bodyPr/>
        <a:lstStyle/>
        <a:p>
          <a:r>
            <a:rPr lang="en-US" sz="1400" dirty="0"/>
            <a:t>Collect and review the data</a:t>
          </a:r>
        </a:p>
      </dgm:t>
    </dgm:pt>
    <dgm:pt modelId="{BD420878-48A7-474F-893E-461DB0967F64}" type="parTrans" cxnId="{E2BB54F8-361A-41EF-8F99-1F186894D6D5}">
      <dgm:prSet/>
      <dgm:spPr/>
      <dgm:t>
        <a:bodyPr/>
        <a:lstStyle/>
        <a:p>
          <a:endParaRPr lang="en-US"/>
        </a:p>
      </dgm:t>
    </dgm:pt>
    <dgm:pt modelId="{BDD0FC17-D160-4D9C-9458-3389393CAE8E}" type="sibTrans" cxnId="{E2BB54F8-361A-41EF-8F99-1F186894D6D5}">
      <dgm:prSet/>
      <dgm:spPr/>
      <dgm:t>
        <a:bodyPr/>
        <a:lstStyle/>
        <a:p>
          <a:endParaRPr lang="en-US"/>
        </a:p>
      </dgm:t>
    </dgm:pt>
    <dgm:pt modelId="{E2B63813-77FD-46EF-9EAC-6FB23E636777}">
      <dgm:prSet custT="1"/>
      <dgm:spPr/>
      <dgm:t>
        <a:bodyPr/>
        <a:lstStyle/>
        <a:p>
          <a:r>
            <a:rPr lang="en-US" sz="1400" dirty="0"/>
            <a:t>Identify strategies and solutions</a:t>
          </a:r>
        </a:p>
      </dgm:t>
    </dgm:pt>
    <dgm:pt modelId="{3FAC4CDA-A640-4629-87B4-15B2C9D05D74}" type="parTrans" cxnId="{7C7B9C0E-897E-453B-9742-A1EAC238161D}">
      <dgm:prSet/>
      <dgm:spPr/>
      <dgm:t>
        <a:bodyPr/>
        <a:lstStyle/>
        <a:p>
          <a:endParaRPr lang="en-US"/>
        </a:p>
      </dgm:t>
    </dgm:pt>
    <dgm:pt modelId="{C57FC780-C9B9-410F-A081-592A8DF00B33}" type="sibTrans" cxnId="{7C7B9C0E-897E-453B-9742-A1EAC238161D}">
      <dgm:prSet/>
      <dgm:spPr/>
      <dgm:t>
        <a:bodyPr/>
        <a:lstStyle/>
        <a:p>
          <a:endParaRPr lang="en-US"/>
        </a:p>
      </dgm:t>
    </dgm:pt>
    <dgm:pt modelId="{BA8BEF70-A40B-4EA2-B37E-54C145A46308}">
      <dgm:prSet custT="1"/>
      <dgm:spPr/>
      <dgm:t>
        <a:bodyPr/>
        <a:lstStyle/>
        <a:p>
          <a:r>
            <a:rPr lang="en-US" sz="1400" dirty="0"/>
            <a:t>Build consensus</a:t>
          </a:r>
        </a:p>
      </dgm:t>
    </dgm:pt>
    <dgm:pt modelId="{F3E223A8-99A0-4E6D-8348-83808D305991}" type="parTrans" cxnId="{2D14F704-CFBA-474B-8BF4-2327F0E34C3C}">
      <dgm:prSet/>
      <dgm:spPr/>
      <dgm:t>
        <a:bodyPr/>
        <a:lstStyle/>
        <a:p>
          <a:endParaRPr lang="en-US"/>
        </a:p>
      </dgm:t>
    </dgm:pt>
    <dgm:pt modelId="{DB8A3F2B-7E45-4FC2-885D-EE643C4603DE}" type="sibTrans" cxnId="{2D14F704-CFBA-474B-8BF4-2327F0E34C3C}">
      <dgm:prSet/>
      <dgm:spPr/>
      <dgm:t>
        <a:bodyPr/>
        <a:lstStyle/>
        <a:p>
          <a:endParaRPr lang="en-US"/>
        </a:p>
      </dgm:t>
    </dgm:pt>
    <dgm:pt modelId="{29851583-62CD-4D0D-91EE-35D5B034C553}">
      <dgm:prSet/>
      <dgm:spPr/>
      <dgm:t>
        <a:bodyPr/>
        <a:lstStyle/>
        <a:p>
          <a:endParaRPr lang="en-US" sz="2600" dirty="0"/>
        </a:p>
      </dgm:t>
    </dgm:pt>
    <dgm:pt modelId="{D9B8B377-91AA-4D20-A51B-2F6F43D2449B}" type="parTrans" cxnId="{83C5CFB3-CC40-4D05-9AD9-3753D115EACF}">
      <dgm:prSet/>
      <dgm:spPr/>
      <dgm:t>
        <a:bodyPr/>
        <a:lstStyle/>
        <a:p>
          <a:endParaRPr lang="en-US"/>
        </a:p>
      </dgm:t>
    </dgm:pt>
    <dgm:pt modelId="{D8CDB49F-5650-4560-89D9-816ED09B3C85}" type="sibTrans" cxnId="{83C5CFB3-CC40-4D05-9AD9-3753D115EACF}">
      <dgm:prSet/>
      <dgm:spPr/>
      <dgm:t>
        <a:bodyPr/>
        <a:lstStyle/>
        <a:p>
          <a:endParaRPr lang="en-US"/>
        </a:p>
      </dgm:t>
    </dgm:pt>
    <dgm:pt modelId="{86D90EC9-2236-4082-9E13-9C11E17D994D}">
      <dgm:prSet custT="1"/>
      <dgm:spPr/>
      <dgm:t>
        <a:bodyPr/>
        <a:lstStyle/>
        <a:p>
          <a:r>
            <a:rPr lang="en-US" sz="2800" dirty="0"/>
            <a:t>Workgroup</a:t>
          </a:r>
        </a:p>
      </dgm:t>
    </dgm:pt>
    <dgm:pt modelId="{2856EE7C-D3D1-4FD9-9777-D4D65E6F26AA}" type="parTrans" cxnId="{63DD47B1-F8EE-41EB-9BD4-1D8F215A4F33}">
      <dgm:prSet/>
      <dgm:spPr/>
      <dgm:t>
        <a:bodyPr/>
        <a:lstStyle/>
        <a:p>
          <a:endParaRPr lang="en-US"/>
        </a:p>
      </dgm:t>
    </dgm:pt>
    <dgm:pt modelId="{7D2B5C77-3FAC-4022-A7F3-649257B54B2B}" type="sibTrans" cxnId="{63DD47B1-F8EE-41EB-9BD4-1D8F215A4F33}">
      <dgm:prSet/>
      <dgm:spPr/>
      <dgm:t>
        <a:bodyPr/>
        <a:lstStyle/>
        <a:p>
          <a:endParaRPr lang="en-US"/>
        </a:p>
      </dgm:t>
    </dgm:pt>
    <dgm:pt modelId="{F46D7CF1-66DC-48BC-A39A-5F902C2CA175}">
      <dgm:prSet custT="1"/>
      <dgm:spPr/>
      <dgm:t>
        <a:bodyPr/>
        <a:lstStyle/>
        <a:p>
          <a:r>
            <a:rPr lang="en-US" sz="1400" dirty="0"/>
            <a:t>Identify task / assign to subgroups </a:t>
          </a:r>
        </a:p>
      </dgm:t>
    </dgm:pt>
    <dgm:pt modelId="{5556EA86-05FA-4607-97B0-046B74B9C0F4}" type="parTrans" cxnId="{BAA2F76C-2614-4F71-BDA2-D696084F6968}">
      <dgm:prSet/>
      <dgm:spPr/>
      <dgm:t>
        <a:bodyPr/>
        <a:lstStyle/>
        <a:p>
          <a:endParaRPr lang="en-US"/>
        </a:p>
      </dgm:t>
    </dgm:pt>
    <dgm:pt modelId="{C6BBC754-7675-4479-A47E-84C94CC5702A}" type="sibTrans" cxnId="{BAA2F76C-2614-4F71-BDA2-D696084F6968}">
      <dgm:prSet/>
      <dgm:spPr/>
      <dgm:t>
        <a:bodyPr/>
        <a:lstStyle/>
        <a:p>
          <a:endParaRPr lang="en-US"/>
        </a:p>
      </dgm:t>
    </dgm:pt>
    <dgm:pt modelId="{EC128853-F052-42BF-99C3-3C09954E6F94}">
      <dgm:prSet custT="1"/>
      <dgm:spPr/>
      <dgm:t>
        <a:bodyPr/>
        <a:lstStyle/>
        <a:p>
          <a:r>
            <a:rPr lang="en-US" sz="1400" dirty="0"/>
            <a:t>Vet subgroup</a:t>
          </a:r>
        </a:p>
      </dgm:t>
    </dgm:pt>
    <dgm:pt modelId="{7B8F6DB9-A674-40B0-9D54-9E4E2FD13AA8}" type="parTrans" cxnId="{61ACA0D6-72C0-4D3F-9009-6B80A5642C97}">
      <dgm:prSet/>
      <dgm:spPr/>
      <dgm:t>
        <a:bodyPr/>
        <a:lstStyle/>
        <a:p>
          <a:endParaRPr lang="en-US"/>
        </a:p>
      </dgm:t>
    </dgm:pt>
    <dgm:pt modelId="{A51BE56D-B1EC-4FFA-9E57-549D93803223}" type="sibTrans" cxnId="{61ACA0D6-72C0-4D3F-9009-6B80A5642C97}">
      <dgm:prSet/>
      <dgm:spPr/>
      <dgm:t>
        <a:bodyPr/>
        <a:lstStyle/>
        <a:p>
          <a:endParaRPr lang="en-US"/>
        </a:p>
      </dgm:t>
    </dgm:pt>
    <dgm:pt modelId="{F3E46E57-E4DB-41F2-9EDF-0FB457091306}">
      <dgm:prSet custT="1"/>
      <dgm:spPr/>
      <dgm:t>
        <a:bodyPr/>
        <a:lstStyle/>
        <a:p>
          <a:r>
            <a:rPr lang="en-US" sz="1400" dirty="0"/>
            <a:t>Provides oversight of tasks </a:t>
          </a:r>
        </a:p>
      </dgm:t>
    </dgm:pt>
    <dgm:pt modelId="{FFA0199A-59D1-4B84-A80E-65B5AD41ED3A}" type="parTrans" cxnId="{AF2FC054-90CC-42F0-86C6-3F024D4C8E89}">
      <dgm:prSet/>
      <dgm:spPr/>
      <dgm:t>
        <a:bodyPr/>
        <a:lstStyle/>
        <a:p>
          <a:endParaRPr lang="en-US"/>
        </a:p>
      </dgm:t>
    </dgm:pt>
    <dgm:pt modelId="{192E5B8A-29BB-4E3A-8E3C-9B5AF6FB555D}" type="sibTrans" cxnId="{AF2FC054-90CC-42F0-86C6-3F024D4C8E89}">
      <dgm:prSet/>
      <dgm:spPr/>
      <dgm:t>
        <a:bodyPr/>
        <a:lstStyle/>
        <a:p>
          <a:endParaRPr lang="en-US"/>
        </a:p>
      </dgm:t>
    </dgm:pt>
    <dgm:pt modelId="{3D07819E-0F69-43D3-8D0D-C00F34A395A3}">
      <dgm:prSet custT="1"/>
      <dgm:spPr/>
      <dgm:t>
        <a:bodyPr/>
        <a:lstStyle/>
        <a:p>
          <a:r>
            <a:rPr lang="en-US" sz="1400" dirty="0"/>
            <a:t>Finalize recommendations from subgroups</a:t>
          </a:r>
        </a:p>
      </dgm:t>
    </dgm:pt>
    <dgm:pt modelId="{A05A97A3-9634-426E-B682-21E0723170A4}" type="parTrans" cxnId="{34C690F3-52B7-4345-8A0B-0FA993D216B8}">
      <dgm:prSet/>
      <dgm:spPr/>
      <dgm:t>
        <a:bodyPr/>
        <a:lstStyle/>
        <a:p>
          <a:endParaRPr lang="en-US"/>
        </a:p>
      </dgm:t>
    </dgm:pt>
    <dgm:pt modelId="{2FCD7A31-E725-4D0C-A590-E3C3FE1D174B}" type="sibTrans" cxnId="{34C690F3-52B7-4345-8A0B-0FA993D216B8}">
      <dgm:prSet/>
      <dgm:spPr/>
      <dgm:t>
        <a:bodyPr/>
        <a:lstStyle/>
        <a:p>
          <a:endParaRPr lang="en-US"/>
        </a:p>
      </dgm:t>
    </dgm:pt>
    <dgm:pt modelId="{2FD1A02A-7B7B-4F20-AAA7-9D619D1AAF3F}">
      <dgm:prSet/>
      <dgm:spPr/>
      <dgm:t>
        <a:bodyPr/>
        <a:lstStyle/>
        <a:p>
          <a:endParaRPr lang="en-US" sz="2200" dirty="0"/>
        </a:p>
      </dgm:t>
    </dgm:pt>
    <dgm:pt modelId="{D4AD7D58-B042-473B-862B-33B8FAA616BB}" type="parTrans" cxnId="{DD1739FC-FBA2-4011-B84B-9932FEE5E74A}">
      <dgm:prSet/>
      <dgm:spPr/>
      <dgm:t>
        <a:bodyPr/>
        <a:lstStyle/>
        <a:p>
          <a:endParaRPr lang="en-US"/>
        </a:p>
      </dgm:t>
    </dgm:pt>
    <dgm:pt modelId="{ABCF10BF-21C0-4486-AA57-BFFFB68BEC4A}" type="sibTrans" cxnId="{DD1739FC-FBA2-4011-B84B-9932FEE5E74A}">
      <dgm:prSet/>
      <dgm:spPr/>
      <dgm:t>
        <a:bodyPr/>
        <a:lstStyle/>
        <a:p>
          <a:endParaRPr lang="en-US"/>
        </a:p>
      </dgm:t>
    </dgm:pt>
    <dgm:pt modelId="{326ACC92-85B7-4775-8E6D-297F16C9EB56}">
      <dgm:prSet custT="1"/>
      <dgm:spPr/>
      <dgm:t>
        <a:bodyPr/>
        <a:lstStyle/>
        <a:p>
          <a:r>
            <a:rPr lang="en-US" sz="2800" dirty="0"/>
            <a:t>TCBHPC</a:t>
          </a:r>
        </a:p>
      </dgm:t>
    </dgm:pt>
    <dgm:pt modelId="{2F25C94D-82A5-412C-B11C-B161E3C0A65A}" type="parTrans" cxnId="{CE273180-1271-41B4-BA9F-DF6D0CE35BFF}">
      <dgm:prSet/>
      <dgm:spPr/>
      <dgm:t>
        <a:bodyPr/>
        <a:lstStyle/>
        <a:p>
          <a:endParaRPr lang="en-US"/>
        </a:p>
      </dgm:t>
    </dgm:pt>
    <dgm:pt modelId="{F1FA55C3-FE9D-4BD4-90A8-EDADFB665D03}" type="sibTrans" cxnId="{CE273180-1271-41B4-BA9F-DF6D0CE35BFF}">
      <dgm:prSet/>
      <dgm:spPr/>
      <dgm:t>
        <a:bodyPr/>
        <a:lstStyle/>
        <a:p>
          <a:endParaRPr lang="en-US"/>
        </a:p>
      </dgm:t>
    </dgm:pt>
    <dgm:pt modelId="{3C27AA37-ADBD-4725-9D36-470F5C2A7181}">
      <dgm:prSet custT="1"/>
      <dgm:spPr/>
      <dgm:t>
        <a:bodyPr/>
        <a:lstStyle/>
        <a:p>
          <a:r>
            <a:rPr lang="en-US" sz="1400" dirty="0"/>
            <a:t>Identify strategic goals. 
Direct workgroup. 
Provide oversight of the workgroup's tasks.
Vote on proposed recommendations.  
Make final changes to proposed workgroup plans and recommendations.
Provide oversight of the implementation of recommendations</a:t>
          </a:r>
          <a:r>
            <a:rPr lang="en-US" sz="1800" dirty="0"/>
            <a:t>.</a:t>
          </a:r>
        </a:p>
      </dgm:t>
    </dgm:pt>
    <dgm:pt modelId="{2CB53AE3-0B6D-4A3B-B4EA-A4D847A2FDB3}" type="parTrans" cxnId="{99EBE7A6-9C61-4D19-A7C4-31C1F93EDA4F}">
      <dgm:prSet/>
      <dgm:spPr/>
      <dgm:t>
        <a:bodyPr/>
        <a:lstStyle/>
        <a:p>
          <a:endParaRPr lang="en-US"/>
        </a:p>
      </dgm:t>
    </dgm:pt>
    <dgm:pt modelId="{F3305109-4C7F-40FF-ABD3-0111FCF65424}" type="sibTrans" cxnId="{99EBE7A6-9C61-4D19-A7C4-31C1F93EDA4F}">
      <dgm:prSet/>
      <dgm:spPr/>
      <dgm:t>
        <a:bodyPr/>
        <a:lstStyle/>
        <a:p>
          <a:endParaRPr lang="en-US"/>
        </a:p>
      </dgm:t>
    </dgm:pt>
    <dgm:pt modelId="{767907BF-D7D2-4E37-8481-9C4B4B030693}" type="pres">
      <dgm:prSet presAssocID="{2D800F92-E622-48D7-BB72-67B0BD90175D}" presName="Name0" presStyleCnt="0">
        <dgm:presLayoutVars>
          <dgm:dir/>
          <dgm:animLvl val="lvl"/>
          <dgm:resizeHandles val="exact"/>
        </dgm:presLayoutVars>
      </dgm:prSet>
      <dgm:spPr/>
    </dgm:pt>
    <dgm:pt modelId="{EDF1BC59-A3F8-4D15-B6CD-3AA650547EB4}" type="pres">
      <dgm:prSet presAssocID="{E97AD0FB-8DF7-441C-869C-5A663520892E}" presName="compositeNode" presStyleCnt="0">
        <dgm:presLayoutVars>
          <dgm:bulletEnabled val="1"/>
        </dgm:presLayoutVars>
      </dgm:prSet>
      <dgm:spPr/>
    </dgm:pt>
    <dgm:pt modelId="{7199FF2B-2C2A-4DEB-8D42-5C4066C9E5ED}" type="pres">
      <dgm:prSet presAssocID="{E97AD0FB-8DF7-441C-869C-5A663520892E}" presName="bgRect" presStyleLbl="node1" presStyleIdx="0" presStyleCnt="3"/>
      <dgm:spPr/>
    </dgm:pt>
    <dgm:pt modelId="{BBF4B934-15C8-44ED-8970-D17BAC8469C6}" type="pres">
      <dgm:prSet presAssocID="{E97AD0FB-8DF7-441C-869C-5A663520892E}" presName="parentNode" presStyleLbl="node1" presStyleIdx="0" presStyleCnt="3">
        <dgm:presLayoutVars>
          <dgm:chMax val="0"/>
          <dgm:bulletEnabled val="1"/>
        </dgm:presLayoutVars>
      </dgm:prSet>
      <dgm:spPr/>
    </dgm:pt>
    <dgm:pt modelId="{32C67755-94A8-4A10-A2FD-597F7FE2BD83}" type="pres">
      <dgm:prSet presAssocID="{E97AD0FB-8DF7-441C-869C-5A663520892E}" presName="childNode" presStyleLbl="node1" presStyleIdx="0" presStyleCnt="3">
        <dgm:presLayoutVars>
          <dgm:bulletEnabled val="1"/>
        </dgm:presLayoutVars>
      </dgm:prSet>
      <dgm:spPr/>
    </dgm:pt>
    <dgm:pt modelId="{67A6C1F7-A9B0-4D05-B94F-12948D64F633}" type="pres">
      <dgm:prSet presAssocID="{2F7E7C4E-13AE-401B-830F-1AC7781518B6}" presName="hSp" presStyleCnt="0"/>
      <dgm:spPr/>
    </dgm:pt>
    <dgm:pt modelId="{5EBD3F2E-138E-4004-9DEC-58E821B7920D}" type="pres">
      <dgm:prSet presAssocID="{2F7E7C4E-13AE-401B-830F-1AC7781518B6}" presName="vProcSp" presStyleCnt="0"/>
      <dgm:spPr/>
    </dgm:pt>
    <dgm:pt modelId="{F00ECDE9-C229-4550-A029-F226E3B7C1F4}" type="pres">
      <dgm:prSet presAssocID="{2F7E7C4E-13AE-401B-830F-1AC7781518B6}" presName="vSp1" presStyleCnt="0"/>
      <dgm:spPr/>
    </dgm:pt>
    <dgm:pt modelId="{46D2DD1E-9D09-4DB7-928B-86472400DCB3}" type="pres">
      <dgm:prSet presAssocID="{2F7E7C4E-13AE-401B-830F-1AC7781518B6}" presName="simulatedConn" presStyleLbl="solidFgAcc1" presStyleIdx="0" presStyleCnt="2"/>
      <dgm:spPr/>
    </dgm:pt>
    <dgm:pt modelId="{F2435EA3-9079-4B02-AA36-99F9D8C87AB0}" type="pres">
      <dgm:prSet presAssocID="{2F7E7C4E-13AE-401B-830F-1AC7781518B6}" presName="vSp2" presStyleCnt="0"/>
      <dgm:spPr/>
    </dgm:pt>
    <dgm:pt modelId="{220BF22F-B7D1-4060-B238-C265C286D6C3}" type="pres">
      <dgm:prSet presAssocID="{2F7E7C4E-13AE-401B-830F-1AC7781518B6}" presName="sibTrans" presStyleCnt="0"/>
      <dgm:spPr/>
    </dgm:pt>
    <dgm:pt modelId="{FFDAA3A6-98A2-407D-BBD8-EB3913BDC33F}" type="pres">
      <dgm:prSet presAssocID="{86D90EC9-2236-4082-9E13-9C11E17D994D}" presName="compositeNode" presStyleCnt="0">
        <dgm:presLayoutVars>
          <dgm:bulletEnabled val="1"/>
        </dgm:presLayoutVars>
      </dgm:prSet>
      <dgm:spPr/>
    </dgm:pt>
    <dgm:pt modelId="{5AD01667-61DF-44CF-A810-CA53391C126B}" type="pres">
      <dgm:prSet presAssocID="{86D90EC9-2236-4082-9E13-9C11E17D994D}" presName="bgRect" presStyleLbl="node1" presStyleIdx="1" presStyleCnt="3"/>
      <dgm:spPr/>
    </dgm:pt>
    <dgm:pt modelId="{DB0A7221-E96D-45EA-8951-E238CC4B91F0}" type="pres">
      <dgm:prSet presAssocID="{86D90EC9-2236-4082-9E13-9C11E17D994D}" presName="parentNode" presStyleLbl="node1" presStyleIdx="1" presStyleCnt="3">
        <dgm:presLayoutVars>
          <dgm:chMax val="0"/>
          <dgm:bulletEnabled val="1"/>
        </dgm:presLayoutVars>
      </dgm:prSet>
      <dgm:spPr/>
    </dgm:pt>
    <dgm:pt modelId="{8EA0D3F5-5C05-4BDB-AB97-142AA23DB81F}" type="pres">
      <dgm:prSet presAssocID="{86D90EC9-2236-4082-9E13-9C11E17D994D}" presName="childNode" presStyleLbl="node1" presStyleIdx="1" presStyleCnt="3">
        <dgm:presLayoutVars>
          <dgm:bulletEnabled val="1"/>
        </dgm:presLayoutVars>
      </dgm:prSet>
      <dgm:spPr/>
    </dgm:pt>
    <dgm:pt modelId="{7C19D6EB-954B-4246-8A61-0538C3AA2DE5}" type="pres">
      <dgm:prSet presAssocID="{7D2B5C77-3FAC-4022-A7F3-649257B54B2B}" presName="hSp" presStyleCnt="0"/>
      <dgm:spPr/>
    </dgm:pt>
    <dgm:pt modelId="{BCE14E86-A5B3-40F3-9993-089C80D2B79E}" type="pres">
      <dgm:prSet presAssocID="{7D2B5C77-3FAC-4022-A7F3-649257B54B2B}" presName="vProcSp" presStyleCnt="0"/>
      <dgm:spPr/>
    </dgm:pt>
    <dgm:pt modelId="{16DA36BF-EBD2-47C6-A3EF-4A56FA77A9EC}" type="pres">
      <dgm:prSet presAssocID="{7D2B5C77-3FAC-4022-A7F3-649257B54B2B}" presName="vSp1" presStyleCnt="0"/>
      <dgm:spPr/>
    </dgm:pt>
    <dgm:pt modelId="{C86522B7-C738-4501-80E6-A59BAAEF50FD}" type="pres">
      <dgm:prSet presAssocID="{7D2B5C77-3FAC-4022-A7F3-649257B54B2B}" presName="simulatedConn" presStyleLbl="solidFgAcc1" presStyleIdx="1" presStyleCnt="2"/>
      <dgm:spPr/>
    </dgm:pt>
    <dgm:pt modelId="{5D72B5F8-B25F-423F-B32A-266A958860B5}" type="pres">
      <dgm:prSet presAssocID="{7D2B5C77-3FAC-4022-A7F3-649257B54B2B}" presName="vSp2" presStyleCnt="0"/>
      <dgm:spPr/>
    </dgm:pt>
    <dgm:pt modelId="{AA154663-61D5-4711-B82E-E1B97F5F4F92}" type="pres">
      <dgm:prSet presAssocID="{7D2B5C77-3FAC-4022-A7F3-649257B54B2B}" presName="sibTrans" presStyleCnt="0"/>
      <dgm:spPr/>
    </dgm:pt>
    <dgm:pt modelId="{00FB7B65-0DB8-446D-B894-3F4E1DDCA2BC}" type="pres">
      <dgm:prSet presAssocID="{326ACC92-85B7-4775-8E6D-297F16C9EB56}" presName="compositeNode" presStyleCnt="0">
        <dgm:presLayoutVars>
          <dgm:bulletEnabled val="1"/>
        </dgm:presLayoutVars>
      </dgm:prSet>
      <dgm:spPr/>
    </dgm:pt>
    <dgm:pt modelId="{E2F4AEA0-C6C4-4E5F-B18F-725448A1AA9E}" type="pres">
      <dgm:prSet presAssocID="{326ACC92-85B7-4775-8E6D-297F16C9EB56}" presName="bgRect" presStyleLbl="node1" presStyleIdx="2" presStyleCnt="3"/>
      <dgm:spPr/>
    </dgm:pt>
    <dgm:pt modelId="{7325C7EF-BBA7-4237-B5BD-18644CCC67A2}" type="pres">
      <dgm:prSet presAssocID="{326ACC92-85B7-4775-8E6D-297F16C9EB56}" presName="parentNode" presStyleLbl="node1" presStyleIdx="2" presStyleCnt="3">
        <dgm:presLayoutVars>
          <dgm:chMax val="0"/>
          <dgm:bulletEnabled val="1"/>
        </dgm:presLayoutVars>
      </dgm:prSet>
      <dgm:spPr/>
    </dgm:pt>
    <dgm:pt modelId="{0F9294A3-9E76-409E-B535-0865819B2E67}" type="pres">
      <dgm:prSet presAssocID="{326ACC92-85B7-4775-8E6D-297F16C9EB56}" presName="childNode" presStyleLbl="node1" presStyleIdx="2" presStyleCnt="3">
        <dgm:presLayoutVars>
          <dgm:bulletEnabled val="1"/>
        </dgm:presLayoutVars>
      </dgm:prSet>
      <dgm:spPr/>
    </dgm:pt>
  </dgm:ptLst>
  <dgm:cxnLst>
    <dgm:cxn modelId="{E3789203-8F7A-4FA9-8EDE-590FBBE1ED40}" type="presOf" srcId="{29851583-62CD-4D0D-91EE-35D5B034C553}" destId="{32C67755-94A8-4A10-A2FD-597F7FE2BD83}" srcOrd="0" destOrd="4" presId="urn:microsoft.com/office/officeart/2005/8/layout/hProcess7"/>
    <dgm:cxn modelId="{2D14F704-CFBA-474B-8BF4-2327F0E34C3C}" srcId="{E97AD0FB-8DF7-441C-869C-5A663520892E}" destId="{BA8BEF70-A40B-4EA2-B37E-54C145A46308}" srcOrd="3" destOrd="0" parTransId="{F3E223A8-99A0-4E6D-8348-83808D305991}" sibTransId="{DB8A3F2B-7E45-4FC2-885D-EE643C4603DE}"/>
    <dgm:cxn modelId="{16B3B305-8E99-4E4B-B4F8-ED5E3B01EA85}" type="presOf" srcId="{2FD1A02A-7B7B-4F20-AAA7-9D619D1AAF3F}" destId="{8EA0D3F5-5C05-4BDB-AB97-142AA23DB81F}" srcOrd="0" destOrd="4" presId="urn:microsoft.com/office/officeart/2005/8/layout/hProcess7"/>
    <dgm:cxn modelId="{158C740A-41DE-43B1-9822-CDF2DAA57300}" type="presOf" srcId="{EC128853-F052-42BF-99C3-3C09954E6F94}" destId="{8EA0D3F5-5C05-4BDB-AB97-142AA23DB81F}" srcOrd="0" destOrd="1" presId="urn:microsoft.com/office/officeart/2005/8/layout/hProcess7"/>
    <dgm:cxn modelId="{7C7B9C0E-897E-453B-9742-A1EAC238161D}" srcId="{E97AD0FB-8DF7-441C-869C-5A663520892E}" destId="{E2B63813-77FD-46EF-9EAC-6FB23E636777}" srcOrd="2" destOrd="0" parTransId="{3FAC4CDA-A640-4629-87B4-15B2C9D05D74}" sibTransId="{C57FC780-C9B9-410F-A081-592A8DF00B33}"/>
    <dgm:cxn modelId="{7E095D1A-C58B-427C-9E5A-336325B7136B}" type="presOf" srcId="{F46D7CF1-66DC-48BC-A39A-5F902C2CA175}" destId="{8EA0D3F5-5C05-4BDB-AB97-142AA23DB81F}" srcOrd="0" destOrd="0" presId="urn:microsoft.com/office/officeart/2005/8/layout/hProcess7"/>
    <dgm:cxn modelId="{BBE06B2D-2558-49D8-AF48-8A0F76E9066F}" type="presOf" srcId="{326ACC92-85B7-4775-8E6D-297F16C9EB56}" destId="{7325C7EF-BBA7-4237-B5BD-18644CCC67A2}" srcOrd="1" destOrd="0" presId="urn:microsoft.com/office/officeart/2005/8/layout/hProcess7"/>
    <dgm:cxn modelId="{D786973B-138E-45D9-B5AF-88921A086658}" srcId="{2D800F92-E622-48D7-BB72-67B0BD90175D}" destId="{E97AD0FB-8DF7-441C-869C-5A663520892E}" srcOrd="0" destOrd="0" parTransId="{E00DCA23-239E-478C-B7CE-49256963E9EF}" sibTransId="{2F7E7C4E-13AE-401B-830F-1AC7781518B6}"/>
    <dgm:cxn modelId="{6B9B0C49-2B56-4E15-8DBF-A0D9675EA23F}" srcId="{E97AD0FB-8DF7-441C-869C-5A663520892E}" destId="{BA5214BB-A640-43F5-B56F-09146B0C7B6F}" srcOrd="0" destOrd="0" parTransId="{9BE91F82-272F-4EDE-851B-8C42BE525730}" sibTransId="{ED92DBD2-F7FE-4070-8A87-37E0F21C0561}"/>
    <dgm:cxn modelId="{BAA2F76C-2614-4F71-BDA2-D696084F6968}" srcId="{86D90EC9-2236-4082-9E13-9C11E17D994D}" destId="{F46D7CF1-66DC-48BC-A39A-5F902C2CA175}" srcOrd="0" destOrd="0" parTransId="{5556EA86-05FA-4607-97B0-046B74B9C0F4}" sibTransId="{C6BBC754-7675-4479-A47E-84C94CC5702A}"/>
    <dgm:cxn modelId="{2C03686E-B4A0-4189-B610-A1B515F5EA87}" type="presOf" srcId="{BA5214BB-A640-43F5-B56F-09146B0C7B6F}" destId="{32C67755-94A8-4A10-A2FD-597F7FE2BD83}" srcOrd="0" destOrd="0" presId="urn:microsoft.com/office/officeart/2005/8/layout/hProcess7"/>
    <dgm:cxn modelId="{DF6B5971-64B9-4CA6-A708-E88CD6D6B8F7}" type="presOf" srcId="{E2B63813-77FD-46EF-9EAC-6FB23E636777}" destId="{32C67755-94A8-4A10-A2FD-597F7FE2BD83}" srcOrd="0" destOrd="2" presId="urn:microsoft.com/office/officeart/2005/8/layout/hProcess7"/>
    <dgm:cxn modelId="{AF2FC054-90CC-42F0-86C6-3F024D4C8E89}" srcId="{86D90EC9-2236-4082-9E13-9C11E17D994D}" destId="{F3E46E57-E4DB-41F2-9EDF-0FB457091306}" srcOrd="2" destOrd="0" parTransId="{FFA0199A-59D1-4B84-A80E-65B5AD41ED3A}" sibTransId="{192E5B8A-29BB-4E3A-8E3C-9B5AF6FB555D}"/>
    <dgm:cxn modelId="{D5257776-4F79-4EF1-A36E-DC47ECB915F8}" type="presOf" srcId="{3D07819E-0F69-43D3-8D0D-C00F34A395A3}" destId="{8EA0D3F5-5C05-4BDB-AB97-142AA23DB81F}" srcOrd="0" destOrd="3" presId="urn:microsoft.com/office/officeart/2005/8/layout/hProcess7"/>
    <dgm:cxn modelId="{C929BD7D-7A27-4621-88A6-F67A9D87D47D}" type="presOf" srcId="{3C27AA37-ADBD-4725-9D36-470F5C2A7181}" destId="{0F9294A3-9E76-409E-B535-0865819B2E67}" srcOrd="0" destOrd="0" presId="urn:microsoft.com/office/officeart/2005/8/layout/hProcess7"/>
    <dgm:cxn modelId="{E64E047E-630C-4ACC-B447-15709F3E28FA}" type="presOf" srcId="{86D90EC9-2236-4082-9E13-9C11E17D994D}" destId="{5AD01667-61DF-44CF-A810-CA53391C126B}" srcOrd="0" destOrd="0" presId="urn:microsoft.com/office/officeart/2005/8/layout/hProcess7"/>
    <dgm:cxn modelId="{CE273180-1271-41B4-BA9F-DF6D0CE35BFF}" srcId="{2D800F92-E622-48D7-BB72-67B0BD90175D}" destId="{326ACC92-85B7-4775-8E6D-297F16C9EB56}" srcOrd="2" destOrd="0" parTransId="{2F25C94D-82A5-412C-B11C-B161E3C0A65A}" sibTransId="{F1FA55C3-FE9D-4BD4-90A8-EDADFB665D03}"/>
    <dgm:cxn modelId="{15C5AD93-A8AE-4C22-BDC7-8FFC25AA04E3}" type="presOf" srcId="{2D800F92-E622-48D7-BB72-67B0BD90175D}" destId="{767907BF-D7D2-4E37-8481-9C4B4B030693}" srcOrd="0" destOrd="0" presId="urn:microsoft.com/office/officeart/2005/8/layout/hProcess7"/>
    <dgm:cxn modelId="{3D62D797-20A8-4DA8-B300-70827DBA4ABC}" type="presOf" srcId="{86D90EC9-2236-4082-9E13-9C11E17D994D}" destId="{DB0A7221-E96D-45EA-8951-E238CC4B91F0}" srcOrd="1" destOrd="0" presId="urn:microsoft.com/office/officeart/2005/8/layout/hProcess7"/>
    <dgm:cxn modelId="{99EBE7A6-9C61-4D19-A7C4-31C1F93EDA4F}" srcId="{326ACC92-85B7-4775-8E6D-297F16C9EB56}" destId="{3C27AA37-ADBD-4725-9D36-470F5C2A7181}" srcOrd="0" destOrd="0" parTransId="{2CB53AE3-0B6D-4A3B-B4EA-A4D847A2FDB3}" sibTransId="{F3305109-4C7F-40FF-ABD3-0111FCF65424}"/>
    <dgm:cxn modelId="{63DD47B1-F8EE-41EB-9BD4-1D8F215A4F33}" srcId="{2D800F92-E622-48D7-BB72-67B0BD90175D}" destId="{86D90EC9-2236-4082-9E13-9C11E17D994D}" srcOrd="1" destOrd="0" parTransId="{2856EE7C-D3D1-4FD9-9777-D4D65E6F26AA}" sibTransId="{7D2B5C77-3FAC-4022-A7F3-649257B54B2B}"/>
    <dgm:cxn modelId="{83C5CFB3-CC40-4D05-9AD9-3753D115EACF}" srcId="{E97AD0FB-8DF7-441C-869C-5A663520892E}" destId="{29851583-62CD-4D0D-91EE-35D5B034C553}" srcOrd="4" destOrd="0" parTransId="{D9B8B377-91AA-4D20-A51B-2F6F43D2449B}" sibTransId="{D8CDB49F-5650-4560-89D9-816ED09B3C85}"/>
    <dgm:cxn modelId="{B4003BBB-3F2A-4CB9-A67C-3A7BD431F9A9}" type="presOf" srcId="{E97AD0FB-8DF7-441C-869C-5A663520892E}" destId="{BBF4B934-15C8-44ED-8970-D17BAC8469C6}" srcOrd="1" destOrd="0" presId="urn:microsoft.com/office/officeart/2005/8/layout/hProcess7"/>
    <dgm:cxn modelId="{40AB1EC1-8FE7-4698-B9CC-7E8E6265F9CE}" type="presOf" srcId="{51590880-F7DB-43DA-97F0-45DE261EE753}" destId="{32C67755-94A8-4A10-A2FD-597F7FE2BD83}" srcOrd="0" destOrd="1" presId="urn:microsoft.com/office/officeart/2005/8/layout/hProcess7"/>
    <dgm:cxn modelId="{90CB15C6-36A2-47B6-A269-4812EEE1AA80}" type="presOf" srcId="{326ACC92-85B7-4775-8E6D-297F16C9EB56}" destId="{E2F4AEA0-C6C4-4E5F-B18F-725448A1AA9E}" srcOrd="0" destOrd="0" presId="urn:microsoft.com/office/officeart/2005/8/layout/hProcess7"/>
    <dgm:cxn modelId="{61ACA0D6-72C0-4D3F-9009-6B80A5642C97}" srcId="{86D90EC9-2236-4082-9E13-9C11E17D994D}" destId="{EC128853-F052-42BF-99C3-3C09954E6F94}" srcOrd="1" destOrd="0" parTransId="{7B8F6DB9-A674-40B0-9D54-9E4E2FD13AA8}" sibTransId="{A51BE56D-B1EC-4FFA-9E57-549D93803223}"/>
    <dgm:cxn modelId="{169658E7-CBF6-4ED0-8F4B-552C61817196}" type="presOf" srcId="{BA8BEF70-A40B-4EA2-B37E-54C145A46308}" destId="{32C67755-94A8-4A10-A2FD-597F7FE2BD83}" srcOrd="0" destOrd="3" presId="urn:microsoft.com/office/officeart/2005/8/layout/hProcess7"/>
    <dgm:cxn modelId="{9A780FEC-CC86-4EF9-B316-8767EDAAA0B0}" type="presOf" srcId="{F3E46E57-E4DB-41F2-9EDF-0FB457091306}" destId="{8EA0D3F5-5C05-4BDB-AB97-142AA23DB81F}" srcOrd="0" destOrd="2" presId="urn:microsoft.com/office/officeart/2005/8/layout/hProcess7"/>
    <dgm:cxn modelId="{3F2BDBF1-B777-4E76-B893-CF5D39E7A985}" type="presOf" srcId="{E97AD0FB-8DF7-441C-869C-5A663520892E}" destId="{7199FF2B-2C2A-4DEB-8D42-5C4066C9E5ED}" srcOrd="0" destOrd="0" presId="urn:microsoft.com/office/officeart/2005/8/layout/hProcess7"/>
    <dgm:cxn modelId="{34C690F3-52B7-4345-8A0B-0FA993D216B8}" srcId="{86D90EC9-2236-4082-9E13-9C11E17D994D}" destId="{3D07819E-0F69-43D3-8D0D-C00F34A395A3}" srcOrd="3" destOrd="0" parTransId="{A05A97A3-9634-426E-B682-21E0723170A4}" sibTransId="{2FCD7A31-E725-4D0C-A590-E3C3FE1D174B}"/>
    <dgm:cxn modelId="{E2BB54F8-361A-41EF-8F99-1F186894D6D5}" srcId="{E97AD0FB-8DF7-441C-869C-5A663520892E}" destId="{51590880-F7DB-43DA-97F0-45DE261EE753}" srcOrd="1" destOrd="0" parTransId="{BD420878-48A7-474F-893E-461DB0967F64}" sibTransId="{BDD0FC17-D160-4D9C-9458-3389393CAE8E}"/>
    <dgm:cxn modelId="{DD1739FC-FBA2-4011-B84B-9932FEE5E74A}" srcId="{86D90EC9-2236-4082-9E13-9C11E17D994D}" destId="{2FD1A02A-7B7B-4F20-AAA7-9D619D1AAF3F}" srcOrd="4" destOrd="0" parTransId="{D4AD7D58-B042-473B-862B-33B8FAA616BB}" sibTransId="{ABCF10BF-21C0-4486-AA57-BFFFB68BEC4A}"/>
    <dgm:cxn modelId="{EAFB8CB3-664E-426F-BDF5-6A0676705204}" type="presParOf" srcId="{767907BF-D7D2-4E37-8481-9C4B4B030693}" destId="{EDF1BC59-A3F8-4D15-B6CD-3AA650547EB4}" srcOrd="0" destOrd="0" presId="urn:microsoft.com/office/officeart/2005/8/layout/hProcess7"/>
    <dgm:cxn modelId="{C4BA652E-1272-4354-B168-93535A1A89EA}" type="presParOf" srcId="{EDF1BC59-A3F8-4D15-B6CD-3AA650547EB4}" destId="{7199FF2B-2C2A-4DEB-8D42-5C4066C9E5ED}" srcOrd="0" destOrd="0" presId="urn:microsoft.com/office/officeart/2005/8/layout/hProcess7"/>
    <dgm:cxn modelId="{E39D6362-5C67-4EE3-98EA-D55916285F90}" type="presParOf" srcId="{EDF1BC59-A3F8-4D15-B6CD-3AA650547EB4}" destId="{BBF4B934-15C8-44ED-8970-D17BAC8469C6}" srcOrd="1" destOrd="0" presId="urn:microsoft.com/office/officeart/2005/8/layout/hProcess7"/>
    <dgm:cxn modelId="{6E793F91-AAB7-46EF-B410-1C0938E43139}" type="presParOf" srcId="{EDF1BC59-A3F8-4D15-B6CD-3AA650547EB4}" destId="{32C67755-94A8-4A10-A2FD-597F7FE2BD83}" srcOrd="2" destOrd="0" presId="urn:microsoft.com/office/officeart/2005/8/layout/hProcess7"/>
    <dgm:cxn modelId="{29D5BF64-4602-4C54-B446-A364374083D8}" type="presParOf" srcId="{767907BF-D7D2-4E37-8481-9C4B4B030693}" destId="{67A6C1F7-A9B0-4D05-B94F-12948D64F633}" srcOrd="1" destOrd="0" presId="urn:microsoft.com/office/officeart/2005/8/layout/hProcess7"/>
    <dgm:cxn modelId="{635666BB-A300-45A0-AE76-1DA353657C4E}" type="presParOf" srcId="{767907BF-D7D2-4E37-8481-9C4B4B030693}" destId="{5EBD3F2E-138E-4004-9DEC-58E821B7920D}" srcOrd="2" destOrd="0" presId="urn:microsoft.com/office/officeart/2005/8/layout/hProcess7"/>
    <dgm:cxn modelId="{D88D733C-8697-4614-A1BF-BFEB7CD3245B}" type="presParOf" srcId="{5EBD3F2E-138E-4004-9DEC-58E821B7920D}" destId="{F00ECDE9-C229-4550-A029-F226E3B7C1F4}" srcOrd="0" destOrd="0" presId="urn:microsoft.com/office/officeart/2005/8/layout/hProcess7"/>
    <dgm:cxn modelId="{2502B47E-CC20-463E-85D8-B331AD8CEF6D}" type="presParOf" srcId="{5EBD3F2E-138E-4004-9DEC-58E821B7920D}" destId="{46D2DD1E-9D09-4DB7-928B-86472400DCB3}" srcOrd="1" destOrd="0" presId="urn:microsoft.com/office/officeart/2005/8/layout/hProcess7"/>
    <dgm:cxn modelId="{E56981AA-6987-4920-9B33-21473B951FE1}" type="presParOf" srcId="{5EBD3F2E-138E-4004-9DEC-58E821B7920D}" destId="{F2435EA3-9079-4B02-AA36-99F9D8C87AB0}" srcOrd="2" destOrd="0" presId="urn:microsoft.com/office/officeart/2005/8/layout/hProcess7"/>
    <dgm:cxn modelId="{7D38B9BC-3C66-450D-8621-81A7988EBA52}" type="presParOf" srcId="{767907BF-D7D2-4E37-8481-9C4B4B030693}" destId="{220BF22F-B7D1-4060-B238-C265C286D6C3}" srcOrd="3" destOrd="0" presId="urn:microsoft.com/office/officeart/2005/8/layout/hProcess7"/>
    <dgm:cxn modelId="{BE44EEDF-F787-4F71-8031-9677C387157F}" type="presParOf" srcId="{767907BF-D7D2-4E37-8481-9C4B4B030693}" destId="{FFDAA3A6-98A2-407D-BBD8-EB3913BDC33F}" srcOrd="4" destOrd="0" presId="urn:microsoft.com/office/officeart/2005/8/layout/hProcess7"/>
    <dgm:cxn modelId="{232DB35D-D574-4E6C-8382-999E82EEF049}" type="presParOf" srcId="{FFDAA3A6-98A2-407D-BBD8-EB3913BDC33F}" destId="{5AD01667-61DF-44CF-A810-CA53391C126B}" srcOrd="0" destOrd="0" presId="urn:microsoft.com/office/officeart/2005/8/layout/hProcess7"/>
    <dgm:cxn modelId="{69E4C03A-4E95-4DE1-8A12-D5C45294A188}" type="presParOf" srcId="{FFDAA3A6-98A2-407D-BBD8-EB3913BDC33F}" destId="{DB0A7221-E96D-45EA-8951-E238CC4B91F0}" srcOrd="1" destOrd="0" presId="urn:microsoft.com/office/officeart/2005/8/layout/hProcess7"/>
    <dgm:cxn modelId="{04626343-7FCC-42E6-A42C-CB2A792CFE7D}" type="presParOf" srcId="{FFDAA3A6-98A2-407D-BBD8-EB3913BDC33F}" destId="{8EA0D3F5-5C05-4BDB-AB97-142AA23DB81F}" srcOrd="2" destOrd="0" presId="urn:microsoft.com/office/officeart/2005/8/layout/hProcess7"/>
    <dgm:cxn modelId="{B6F7086C-2001-4A18-A6D5-A9ED73E8A2EC}" type="presParOf" srcId="{767907BF-D7D2-4E37-8481-9C4B4B030693}" destId="{7C19D6EB-954B-4246-8A61-0538C3AA2DE5}" srcOrd="5" destOrd="0" presId="urn:microsoft.com/office/officeart/2005/8/layout/hProcess7"/>
    <dgm:cxn modelId="{CCBE8DFA-EADF-4700-923D-BA9F3AF37EBB}" type="presParOf" srcId="{767907BF-D7D2-4E37-8481-9C4B4B030693}" destId="{BCE14E86-A5B3-40F3-9993-089C80D2B79E}" srcOrd="6" destOrd="0" presId="urn:microsoft.com/office/officeart/2005/8/layout/hProcess7"/>
    <dgm:cxn modelId="{4C8BDF50-4EB2-4A7B-B819-720D3C2DAACB}" type="presParOf" srcId="{BCE14E86-A5B3-40F3-9993-089C80D2B79E}" destId="{16DA36BF-EBD2-47C6-A3EF-4A56FA77A9EC}" srcOrd="0" destOrd="0" presId="urn:microsoft.com/office/officeart/2005/8/layout/hProcess7"/>
    <dgm:cxn modelId="{3858E187-5D84-4869-959A-199840793C0B}" type="presParOf" srcId="{BCE14E86-A5B3-40F3-9993-089C80D2B79E}" destId="{C86522B7-C738-4501-80E6-A59BAAEF50FD}" srcOrd="1" destOrd="0" presId="urn:microsoft.com/office/officeart/2005/8/layout/hProcess7"/>
    <dgm:cxn modelId="{A20B037C-6A82-4182-9A57-6E8AED1CC24C}" type="presParOf" srcId="{BCE14E86-A5B3-40F3-9993-089C80D2B79E}" destId="{5D72B5F8-B25F-423F-B32A-266A958860B5}" srcOrd="2" destOrd="0" presId="urn:microsoft.com/office/officeart/2005/8/layout/hProcess7"/>
    <dgm:cxn modelId="{84A9BCB6-AF9A-4006-BB90-5DF1BFC4C0E6}" type="presParOf" srcId="{767907BF-D7D2-4E37-8481-9C4B4B030693}" destId="{AA154663-61D5-4711-B82E-E1B97F5F4F92}" srcOrd="7" destOrd="0" presId="urn:microsoft.com/office/officeart/2005/8/layout/hProcess7"/>
    <dgm:cxn modelId="{BB7DB097-AD5C-4E83-82E0-F22ADBF78C81}" type="presParOf" srcId="{767907BF-D7D2-4E37-8481-9C4B4B030693}" destId="{00FB7B65-0DB8-446D-B894-3F4E1DDCA2BC}" srcOrd="8" destOrd="0" presId="urn:microsoft.com/office/officeart/2005/8/layout/hProcess7"/>
    <dgm:cxn modelId="{76A09098-8FA0-48AA-B687-3D2F3A154ABD}" type="presParOf" srcId="{00FB7B65-0DB8-446D-B894-3F4E1DDCA2BC}" destId="{E2F4AEA0-C6C4-4E5F-B18F-725448A1AA9E}" srcOrd="0" destOrd="0" presId="urn:microsoft.com/office/officeart/2005/8/layout/hProcess7"/>
    <dgm:cxn modelId="{2B0F8BB3-EBE1-4E74-B432-DE5C3AA7BCA4}" type="presParOf" srcId="{00FB7B65-0DB8-446D-B894-3F4E1DDCA2BC}" destId="{7325C7EF-BBA7-4237-B5BD-18644CCC67A2}" srcOrd="1" destOrd="0" presId="urn:microsoft.com/office/officeart/2005/8/layout/hProcess7"/>
    <dgm:cxn modelId="{1618ABEC-4AF4-412E-8A7D-BB8ED39A0185}" type="presParOf" srcId="{00FB7B65-0DB8-446D-B894-3F4E1DDCA2BC}" destId="{0F9294A3-9E76-409E-B535-0865819B2E67}" srcOrd="2" destOrd="0" presId="urn:microsoft.com/office/officeart/2005/8/layout/hProcess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C8AAB38-76D8-45CA-8B2C-C588FF06D45E}" type="doc">
      <dgm:prSet loTypeId="urn:microsoft.com/office/officeart/2005/8/layout/cycle3" loCatId="cycle" qsTypeId="urn:microsoft.com/office/officeart/2005/8/quickstyle/simple2" qsCatId="simple" csTypeId="urn:microsoft.com/office/officeart/2005/8/colors/accent1_2" csCatId="accent1" phldr="1"/>
      <dgm:spPr/>
      <dgm:t>
        <a:bodyPr/>
        <a:lstStyle/>
        <a:p>
          <a:endParaRPr lang="en-US"/>
        </a:p>
      </dgm:t>
    </dgm:pt>
    <dgm:pt modelId="{D1BA34B2-A2B5-45C2-8C9F-BB9B3C43B979}">
      <dgm:prSet phldrT="[Text]"/>
      <dgm:spPr/>
      <dgm:t>
        <a:bodyPr/>
        <a:lstStyle/>
        <a:p>
          <a:r>
            <a:rPr lang="en-US" dirty="0"/>
            <a:t>January </a:t>
          </a:r>
        </a:p>
      </dgm:t>
    </dgm:pt>
    <dgm:pt modelId="{484D6B19-35A7-41AF-AD7D-7B640769CA23}" type="parTrans" cxnId="{3CE22EC1-D22D-466C-BA15-A72CB860423B}">
      <dgm:prSet/>
      <dgm:spPr/>
      <dgm:t>
        <a:bodyPr/>
        <a:lstStyle/>
        <a:p>
          <a:endParaRPr lang="en-US"/>
        </a:p>
      </dgm:t>
    </dgm:pt>
    <dgm:pt modelId="{21B5D832-C677-4C97-835C-5D4777C99817}" type="sibTrans" cxnId="{3CE22EC1-D22D-466C-BA15-A72CB860423B}">
      <dgm:prSet/>
      <dgm:spPr/>
      <dgm:t>
        <a:bodyPr/>
        <a:lstStyle/>
        <a:p>
          <a:endParaRPr lang="en-US"/>
        </a:p>
      </dgm:t>
    </dgm:pt>
    <dgm:pt modelId="{499A3F54-C09C-493E-9917-56CC429F15B5}">
      <dgm:prSet phldrT="[Text]"/>
      <dgm:spPr/>
      <dgm:t>
        <a:bodyPr/>
        <a:lstStyle/>
        <a:p>
          <a:r>
            <a:rPr lang="en-US" dirty="0"/>
            <a:t>February – June</a:t>
          </a:r>
        </a:p>
      </dgm:t>
    </dgm:pt>
    <dgm:pt modelId="{ED57B64A-744B-48E1-925C-E2559381E98A}" type="parTrans" cxnId="{B3579B60-610D-407B-A04B-7051498A6CF6}">
      <dgm:prSet/>
      <dgm:spPr/>
      <dgm:t>
        <a:bodyPr/>
        <a:lstStyle/>
        <a:p>
          <a:endParaRPr lang="en-US"/>
        </a:p>
      </dgm:t>
    </dgm:pt>
    <dgm:pt modelId="{1ABAB06E-DC76-4918-9AAC-1C58060D8203}" type="sibTrans" cxnId="{B3579B60-610D-407B-A04B-7051498A6CF6}">
      <dgm:prSet/>
      <dgm:spPr/>
      <dgm:t>
        <a:bodyPr/>
        <a:lstStyle/>
        <a:p>
          <a:endParaRPr lang="en-US"/>
        </a:p>
      </dgm:t>
    </dgm:pt>
    <dgm:pt modelId="{3B333FC5-450D-4F61-A653-523B0E32BA51}">
      <dgm:prSet phldrT="[Text]"/>
      <dgm:spPr/>
      <dgm:t>
        <a:bodyPr/>
        <a:lstStyle/>
        <a:p>
          <a:r>
            <a:rPr lang="en-US" dirty="0"/>
            <a:t>March-September</a:t>
          </a:r>
        </a:p>
      </dgm:t>
    </dgm:pt>
    <dgm:pt modelId="{39C98882-371E-4A1D-AE25-1B9DB2CA24E0}" type="parTrans" cxnId="{D0C2BE28-A46B-4F11-BA86-AB56CC7BADAD}">
      <dgm:prSet/>
      <dgm:spPr/>
      <dgm:t>
        <a:bodyPr/>
        <a:lstStyle/>
        <a:p>
          <a:endParaRPr lang="en-US"/>
        </a:p>
      </dgm:t>
    </dgm:pt>
    <dgm:pt modelId="{2BE3439A-360B-42F8-B458-00C7D4858E3B}" type="sibTrans" cxnId="{D0C2BE28-A46B-4F11-BA86-AB56CC7BADAD}">
      <dgm:prSet/>
      <dgm:spPr/>
      <dgm:t>
        <a:bodyPr/>
        <a:lstStyle/>
        <a:p>
          <a:endParaRPr lang="en-US"/>
        </a:p>
      </dgm:t>
    </dgm:pt>
    <dgm:pt modelId="{3E16C93E-FCE8-47C7-8527-8EC485CE974B}">
      <dgm:prSet phldrT="[Text]"/>
      <dgm:spPr/>
      <dgm:t>
        <a:bodyPr/>
        <a:lstStyle/>
        <a:p>
          <a:r>
            <a:rPr lang="en-US" dirty="0"/>
            <a:t>October- December </a:t>
          </a:r>
        </a:p>
      </dgm:t>
    </dgm:pt>
    <dgm:pt modelId="{01D605D5-6ECC-4D36-B515-7C051CBEB14E}" type="parTrans" cxnId="{E0979F2E-1BC2-401E-979C-046CBCDB1803}">
      <dgm:prSet/>
      <dgm:spPr/>
      <dgm:t>
        <a:bodyPr/>
        <a:lstStyle/>
        <a:p>
          <a:endParaRPr lang="en-US"/>
        </a:p>
      </dgm:t>
    </dgm:pt>
    <dgm:pt modelId="{779FA57B-9B41-4A38-BBD5-CA08BDF165EB}" type="sibTrans" cxnId="{E0979F2E-1BC2-401E-979C-046CBCDB1803}">
      <dgm:prSet/>
      <dgm:spPr/>
      <dgm:t>
        <a:bodyPr/>
        <a:lstStyle/>
        <a:p>
          <a:endParaRPr lang="en-US"/>
        </a:p>
      </dgm:t>
    </dgm:pt>
    <dgm:pt modelId="{49F92C58-A195-4238-A89F-B3EBD2A1917F}">
      <dgm:prSet phldrT="[Text]"/>
      <dgm:spPr/>
      <dgm:t>
        <a:bodyPr/>
        <a:lstStyle/>
        <a:p>
          <a:r>
            <a:rPr lang="en-US" dirty="0"/>
            <a:t>TCBHPC votes on proposed recommendations.</a:t>
          </a:r>
        </a:p>
      </dgm:t>
    </dgm:pt>
    <dgm:pt modelId="{EE4D8EEC-44C7-4A90-9B65-62E1CB6D3908}" type="parTrans" cxnId="{6D444AD1-CE2C-4721-BF27-E2286E22B7CD}">
      <dgm:prSet/>
      <dgm:spPr/>
      <dgm:t>
        <a:bodyPr/>
        <a:lstStyle/>
        <a:p>
          <a:endParaRPr lang="en-US"/>
        </a:p>
      </dgm:t>
    </dgm:pt>
    <dgm:pt modelId="{2B4AFA4D-D558-41E8-97D9-6DC708309217}" type="sibTrans" cxnId="{6D444AD1-CE2C-4721-BF27-E2286E22B7CD}">
      <dgm:prSet/>
      <dgm:spPr/>
      <dgm:t>
        <a:bodyPr/>
        <a:lstStyle/>
        <a:p>
          <a:endParaRPr lang="en-US"/>
        </a:p>
      </dgm:t>
    </dgm:pt>
    <dgm:pt modelId="{3013C55D-47F6-4EEF-A569-2DFD7DD483C5}">
      <dgm:prSet phldrT="[Text]"/>
      <dgm:spPr/>
      <dgm:t>
        <a:bodyPr/>
        <a:lstStyle/>
        <a:p>
          <a:r>
            <a:rPr lang="en-US" dirty="0"/>
            <a:t>Legislative Session </a:t>
          </a:r>
        </a:p>
      </dgm:t>
    </dgm:pt>
    <dgm:pt modelId="{93D010DD-832D-471C-A4B1-54DABA2D851F}" type="parTrans" cxnId="{113168DB-6C78-4468-8C4E-BD2A96ACE2F4}">
      <dgm:prSet/>
      <dgm:spPr/>
      <dgm:t>
        <a:bodyPr/>
        <a:lstStyle/>
        <a:p>
          <a:endParaRPr lang="en-US"/>
        </a:p>
      </dgm:t>
    </dgm:pt>
    <dgm:pt modelId="{CD206897-F096-4570-92BB-E17BE88CB710}" type="sibTrans" cxnId="{113168DB-6C78-4468-8C4E-BD2A96ACE2F4}">
      <dgm:prSet/>
      <dgm:spPr/>
      <dgm:t>
        <a:bodyPr/>
        <a:lstStyle/>
        <a:p>
          <a:endParaRPr lang="en-US"/>
        </a:p>
      </dgm:t>
    </dgm:pt>
    <dgm:pt modelId="{E48CB2EE-714A-4D3F-981F-5C2DAF954D3C}">
      <dgm:prSet phldrT="[Text]"/>
      <dgm:spPr/>
      <dgm:t>
        <a:bodyPr/>
        <a:lstStyle/>
        <a:p>
          <a:r>
            <a:rPr lang="en-US" dirty="0"/>
            <a:t>Public Hearings </a:t>
          </a:r>
        </a:p>
      </dgm:t>
    </dgm:pt>
    <dgm:pt modelId="{7F5E17BD-9805-4F10-AA12-8F90757269B6}" type="parTrans" cxnId="{CEC25263-490E-4E14-A002-D60AA3039BCA}">
      <dgm:prSet/>
      <dgm:spPr/>
      <dgm:t>
        <a:bodyPr/>
        <a:lstStyle/>
        <a:p>
          <a:endParaRPr lang="en-US"/>
        </a:p>
      </dgm:t>
    </dgm:pt>
    <dgm:pt modelId="{D68A4EE7-A06B-413D-BF6E-84499F84CAB9}" type="sibTrans" cxnId="{CEC25263-490E-4E14-A002-D60AA3039BCA}">
      <dgm:prSet/>
      <dgm:spPr/>
      <dgm:t>
        <a:bodyPr/>
        <a:lstStyle/>
        <a:p>
          <a:endParaRPr lang="en-US"/>
        </a:p>
      </dgm:t>
    </dgm:pt>
    <dgm:pt modelId="{737FB7FA-E459-4B8E-9C86-A07CB9E273A6}">
      <dgm:prSet phldrT="[Text]"/>
      <dgm:spPr/>
      <dgm:t>
        <a:bodyPr/>
        <a:lstStyle/>
        <a:p>
          <a:r>
            <a:rPr lang="en-US" dirty="0"/>
            <a:t>Workgroups convene</a:t>
          </a:r>
        </a:p>
      </dgm:t>
    </dgm:pt>
    <dgm:pt modelId="{8F0A886C-FAA6-4325-8961-485AB77137BB}" type="parTrans" cxnId="{259C4463-AD96-40DD-81EC-FE2D71840025}">
      <dgm:prSet/>
      <dgm:spPr/>
      <dgm:t>
        <a:bodyPr/>
        <a:lstStyle/>
        <a:p>
          <a:endParaRPr lang="en-US"/>
        </a:p>
      </dgm:t>
    </dgm:pt>
    <dgm:pt modelId="{A30D8FB5-5D5F-4E27-B149-14FBDF1A179E}" type="sibTrans" cxnId="{259C4463-AD96-40DD-81EC-FE2D71840025}">
      <dgm:prSet/>
      <dgm:spPr/>
      <dgm:t>
        <a:bodyPr/>
        <a:lstStyle/>
        <a:p>
          <a:endParaRPr lang="en-US"/>
        </a:p>
      </dgm:t>
    </dgm:pt>
    <dgm:pt modelId="{AB6B12AB-B6D1-45DE-A407-B372D37F4B90}">
      <dgm:prSet phldrT="[Text]"/>
      <dgm:spPr/>
      <dgm:t>
        <a:bodyPr/>
        <a:lstStyle/>
        <a:p>
          <a:r>
            <a:rPr lang="en-US" dirty="0"/>
            <a:t>Create yearly workplans</a:t>
          </a:r>
        </a:p>
      </dgm:t>
    </dgm:pt>
    <dgm:pt modelId="{5CBC752C-94A3-40AC-9C99-C17F86056332}" type="parTrans" cxnId="{942C970F-C618-4913-B744-E881AFC08267}">
      <dgm:prSet/>
      <dgm:spPr/>
      <dgm:t>
        <a:bodyPr/>
        <a:lstStyle/>
        <a:p>
          <a:endParaRPr lang="en-US"/>
        </a:p>
      </dgm:t>
    </dgm:pt>
    <dgm:pt modelId="{E204A1A8-6A89-47AB-8D6E-9B0175C5381F}" type="sibTrans" cxnId="{942C970F-C618-4913-B744-E881AFC08267}">
      <dgm:prSet/>
      <dgm:spPr/>
      <dgm:t>
        <a:bodyPr/>
        <a:lstStyle/>
        <a:p>
          <a:endParaRPr lang="en-US"/>
        </a:p>
      </dgm:t>
    </dgm:pt>
    <dgm:pt modelId="{047797F3-7305-4C45-9F1C-6B323C890FEE}">
      <dgm:prSet phldrT="[Text]"/>
      <dgm:spPr/>
      <dgm:t>
        <a:bodyPr/>
        <a:lstStyle/>
        <a:p>
          <a:r>
            <a:rPr lang="en-US" dirty="0"/>
            <a:t>Subgroups perform assigned tasks to accomplish goal </a:t>
          </a:r>
        </a:p>
      </dgm:t>
    </dgm:pt>
    <dgm:pt modelId="{83423DF6-5DA7-4AC0-A391-6D824B2EF2A4}" type="parTrans" cxnId="{E62ED2F2-77B5-46BA-AA38-784B42D23C29}">
      <dgm:prSet/>
      <dgm:spPr/>
      <dgm:t>
        <a:bodyPr/>
        <a:lstStyle/>
        <a:p>
          <a:endParaRPr lang="en-US"/>
        </a:p>
      </dgm:t>
    </dgm:pt>
    <dgm:pt modelId="{FF5D6FA6-5F5D-468C-AEFB-3ABA05698E51}" type="sibTrans" cxnId="{E62ED2F2-77B5-46BA-AA38-784B42D23C29}">
      <dgm:prSet/>
      <dgm:spPr/>
      <dgm:t>
        <a:bodyPr/>
        <a:lstStyle/>
        <a:p>
          <a:endParaRPr lang="en-US"/>
        </a:p>
      </dgm:t>
    </dgm:pt>
    <dgm:pt modelId="{9F2DC02F-DC5B-4EB7-BBEA-5C59C96781DF}">
      <dgm:prSet phldrT="[Text]"/>
      <dgm:spPr/>
      <dgm:t>
        <a:bodyPr/>
        <a:lstStyle/>
        <a:p>
          <a:r>
            <a:rPr lang="en-US" dirty="0"/>
            <a:t>Draft language of proposed recommendations from all workgroups </a:t>
          </a:r>
        </a:p>
      </dgm:t>
    </dgm:pt>
    <dgm:pt modelId="{9540C5D1-572F-448F-875F-A9CEFAB90D92}" type="parTrans" cxnId="{76C391B3-1A8C-4B13-B02C-8BE2892B3754}">
      <dgm:prSet/>
      <dgm:spPr/>
      <dgm:t>
        <a:bodyPr/>
        <a:lstStyle/>
        <a:p>
          <a:endParaRPr lang="en-US"/>
        </a:p>
      </dgm:t>
    </dgm:pt>
    <dgm:pt modelId="{6BE7B313-3FF6-45E8-9676-4B03128DF6B2}" type="sibTrans" cxnId="{76C391B3-1A8C-4B13-B02C-8BE2892B3754}">
      <dgm:prSet/>
      <dgm:spPr/>
      <dgm:t>
        <a:bodyPr/>
        <a:lstStyle/>
        <a:p>
          <a:endParaRPr lang="en-US"/>
        </a:p>
      </dgm:t>
    </dgm:pt>
    <dgm:pt modelId="{750DC105-8AC9-4928-89F3-4D482346C160}">
      <dgm:prSet phldrT="[Text]"/>
      <dgm:spPr/>
      <dgm:t>
        <a:bodyPr/>
        <a:lstStyle/>
        <a:p>
          <a:r>
            <a:rPr lang="en-US" dirty="0"/>
            <a:t>Consensus building </a:t>
          </a:r>
        </a:p>
      </dgm:t>
    </dgm:pt>
    <dgm:pt modelId="{33EC8114-41D3-42D7-BDE1-3D753EB47A85}" type="parTrans" cxnId="{A033F3D4-3540-442E-AFF2-52C7EB8A4C7A}">
      <dgm:prSet/>
      <dgm:spPr/>
      <dgm:t>
        <a:bodyPr/>
        <a:lstStyle/>
        <a:p>
          <a:endParaRPr lang="en-US"/>
        </a:p>
      </dgm:t>
    </dgm:pt>
    <dgm:pt modelId="{A3CB7B6E-3C72-4FD0-A2BA-926601E83886}" type="sibTrans" cxnId="{A033F3D4-3540-442E-AFF2-52C7EB8A4C7A}">
      <dgm:prSet/>
      <dgm:spPr/>
      <dgm:t>
        <a:bodyPr/>
        <a:lstStyle/>
        <a:p>
          <a:endParaRPr lang="en-US"/>
        </a:p>
      </dgm:t>
    </dgm:pt>
    <dgm:pt modelId="{7670EE1F-8A23-4321-BEB9-06614623E4BB}">
      <dgm:prSet phldrT="[Text]"/>
      <dgm:spPr/>
      <dgm:t>
        <a:bodyPr/>
        <a:lstStyle/>
        <a:p>
          <a:r>
            <a:rPr lang="en-US" dirty="0"/>
            <a:t>Community information/ Forms</a:t>
          </a:r>
        </a:p>
      </dgm:t>
    </dgm:pt>
    <dgm:pt modelId="{E3607F43-CD29-40C8-B485-41ABC81022B1}" type="parTrans" cxnId="{6F525979-1A1B-48D6-BBE7-12CB9DA395CB}">
      <dgm:prSet/>
      <dgm:spPr/>
      <dgm:t>
        <a:bodyPr/>
        <a:lstStyle/>
        <a:p>
          <a:endParaRPr lang="en-US"/>
        </a:p>
      </dgm:t>
    </dgm:pt>
    <dgm:pt modelId="{B93DD4FF-96A5-4904-BDE8-3EC832F8ED3F}" type="sibTrans" cxnId="{6F525979-1A1B-48D6-BBE7-12CB9DA395CB}">
      <dgm:prSet/>
      <dgm:spPr/>
      <dgm:t>
        <a:bodyPr/>
        <a:lstStyle/>
        <a:p>
          <a:endParaRPr lang="en-US"/>
        </a:p>
      </dgm:t>
    </dgm:pt>
    <dgm:pt modelId="{6415BD02-F6E3-43AF-9C77-E7A549532495}" type="pres">
      <dgm:prSet presAssocID="{BC8AAB38-76D8-45CA-8B2C-C588FF06D45E}" presName="Name0" presStyleCnt="0">
        <dgm:presLayoutVars>
          <dgm:dir/>
          <dgm:resizeHandles val="exact"/>
        </dgm:presLayoutVars>
      </dgm:prSet>
      <dgm:spPr/>
    </dgm:pt>
    <dgm:pt modelId="{B3117FDC-0C47-4109-B555-BCA7D73DC39F}" type="pres">
      <dgm:prSet presAssocID="{BC8AAB38-76D8-45CA-8B2C-C588FF06D45E}" presName="cycle" presStyleCnt="0"/>
      <dgm:spPr/>
    </dgm:pt>
    <dgm:pt modelId="{5834FC3C-7E9C-48B7-A5BA-A8D5C9E73BCC}" type="pres">
      <dgm:prSet presAssocID="{D1BA34B2-A2B5-45C2-8C9F-BB9B3C43B979}" presName="nodeFirstNode" presStyleLbl="node1" presStyleIdx="0" presStyleCnt="4">
        <dgm:presLayoutVars>
          <dgm:bulletEnabled val="1"/>
        </dgm:presLayoutVars>
      </dgm:prSet>
      <dgm:spPr/>
    </dgm:pt>
    <dgm:pt modelId="{2E7E9F21-1F1C-4F38-9D51-42E58F56ECA9}" type="pres">
      <dgm:prSet presAssocID="{21B5D832-C677-4C97-835C-5D4777C99817}" presName="sibTransFirstNode" presStyleLbl="bgShp" presStyleIdx="0" presStyleCnt="1"/>
      <dgm:spPr/>
    </dgm:pt>
    <dgm:pt modelId="{0CD365E5-D5D7-4AEA-9D0A-796F7303C21F}" type="pres">
      <dgm:prSet presAssocID="{499A3F54-C09C-493E-9917-56CC429F15B5}" presName="nodeFollowingNodes" presStyleLbl="node1" presStyleIdx="1" presStyleCnt="4">
        <dgm:presLayoutVars>
          <dgm:bulletEnabled val="1"/>
        </dgm:presLayoutVars>
      </dgm:prSet>
      <dgm:spPr/>
    </dgm:pt>
    <dgm:pt modelId="{F3925E9C-3A02-4E5B-B477-031DB06ED0CE}" type="pres">
      <dgm:prSet presAssocID="{3B333FC5-450D-4F61-A653-523B0E32BA51}" presName="nodeFollowingNodes" presStyleLbl="node1" presStyleIdx="2" presStyleCnt="4">
        <dgm:presLayoutVars>
          <dgm:bulletEnabled val="1"/>
        </dgm:presLayoutVars>
      </dgm:prSet>
      <dgm:spPr/>
    </dgm:pt>
    <dgm:pt modelId="{ACF57D49-571F-4991-9C87-57DE15318BD8}" type="pres">
      <dgm:prSet presAssocID="{3E16C93E-FCE8-47C7-8527-8EC485CE974B}" presName="nodeFollowingNodes" presStyleLbl="node1" presStyleIdx="3" presStyleCnt="4">
        <dgm:presLayoutVars>
          <dgm:bulletEnabled val="1"/>
        </dgm:presLayoutVars>
      </dgm:prSet>
      <dgm:spPr/>
    </dgm:pt>
  </dgm:ptLst>
  <dgm:cxnLst>
    <dgm:cxn modelId="{0E1B8303-B0B4-4B29-9AC1-BFCEBB6C8A12}" type="presOf" srcId="{3B333FC5-450D-4F61-A653-523B0E32BA51}" destId="{F3925E9C-3A02-4E5B-B477-031DB06ED0CE}" srcOrd="0" destOrd="0" presId="urn:microsoft.com/office/officeart/2005/8/layout/cycle3"/>
    <dgm:cxn modelId="{BE000C09-36F3-42EC-8DBA-4CA83DAED3EE}" type="presOf" srcId="{3E16C93E-FCE8-47C7-8527-8EC485CE974B}" destId="{ACF57D49-571F-4991-9C87-57DE15318BD8}" srcOrd="0" destOrd="0" presId="urn:microsoft.com/office/officeart/2005/8/layout/cycle3"/>
    <dgm:cxn modelId="{942C970F-C618-4913-B744-E881AFC08267}" srcId="{3B333FC5-450D-4F61-A653-523B0E32BA51}" destId="{AB6B12AB-B6D1-45DE-A407-B372D37F4B90}" srcOrd="1" destOrd="0" parTransId="{5CBC752C-94A3-40AC-9C99-C17F86056332}" sibTransId="{E204A1A8-6A89-47AB-8D6E-9B0175C5381F}"/>
    <dgm:cxn modelId="{D0C2BE28-A46B-4F11-BA86-AB56CC7BADAD}" srcId="{BC8AAB38-76D8-45CA-8B2C-C588FF06D45E}" destId="{3B333FC5-450D-4F61-A653-523B0E32BA51}" srcOrd="2" destOrd="0" parTransId="{39C98882-371E-4A1D-AE25-1B9DB2CA24E0}" sibTransId="{2BE3439A-360B-42F8-B458-00C7D4858E3B}"/>
    <dgm:cxn modelId="{B191312D-D7C8-4A75-BFA1-BAD8D104D29A}" type="presOf" srcId="{49F92C58-A195-4238-A89F-B3EBD2A1917F}" destId="{5834FC3C-7E9C-48B7-A5BA-A8D5C9E73BCC}" srcOrd="0" destOrd="1" presId="urn:microsoft.com/office/officeart/2005/8/layout/cycle3"/>
    <dgm:cxn modelId="{E0979F2E-1BC2-401E-979C-046CBCDB1803}" srcId="{BC8AAB38-76D8-45CA-8B2C-C588FF06D45E}" destId="{3E16C93E-FCE8-47C7-8527-8EC485CE974B}" srcOrd="3" destOrd="0" parTransId="{01D605D5-6ECC-4D36-B515-7C051CBEB14E}" sibTransId="{779FA57B-9B41-4A38-BBD5-CA08BDF165EB}"/>
    <dgm:cxn modelId="{AF519530-9B2B-42F7-B2FD-D67BD9383C0E}" type="presOf" srcId="{BC8AAB38-76D8-45CA-8B2C-C588FF06D45E}" destId="{6415BD02-F6E3-43AF-9C77-E7A549532495}" srcOrd="0" destOrd="0" presId="urn:microsoft.com/office/officeart/2005/8/layout/cycle3"/>
    <dgm:cxn modelId="{B3579B60-610D-407B-A04B-7051498A6CF6}" srcId="{BC8AAB38-76D8-45CA-8B2C-C588FF06D45E}" destId="{499A3F54-C09C-493E-9917-56CC429F15B5}" srcOrd="1" destOrd="0" parTransId="{ED57B64A-744B-48E1-925C-E2559381E98A}" sibTransId="{1ABAB06E-DC76-4918-9AAC-1C58060D8203}"/>
    <dgm:cxn modelId="{259C4463-AD96-40DD-81EC-FE2D71840025}" srcId="{3B333FC5-450D-4F61-A653-523B0E32BA51}" destId="{737FB7FA-E459-4B8E-9C86-A07CB9E273A6}" srcOrd="0" destOrd="0" parTransId="{8F0A886C-FAA6-4325-8961-485AB77137BB}" sibTransId="{A30D8FB5-5D5F-4E27-B149-14FBDF1A179E}"/>
    <dgm:cxn modelId="{CEC25263-490E-4E14-A002-D60AA3039BCA}" srcId="{499A3F54-C09C-493E-9917-56CC429F15B5}" destId="{E48CB2EE-714A-4D3F-981F-5C2DAF954D3C}" srcOrd="1" destOrd="0" parTransId="{7F5E17BD-9805-4F10-AA12-8F90757269B6}" sibTransId="{D68A4EE7-A06B-413D-BF6E-84499F84CAB9}"/>
    <dgm:cxn modelId="{97026A6A-4D6E-495E-9920-AC80A787DB34}" type="presOf" srcId="{737FB7FA-E459-4B8E-9C86-A07CB9E273A6}" destId="{F3925E9C-3A02-4E5B-B477-031DB06ED0CE}" srcOrd="0" destOrd="1" presId="urn:microsoft.com/office/officeart/2005/8/layout/cycle3"/>
    <dgm:cxn modelId="{1A193C50-8A0E-4CA6-89A6-E3CE801A7564}" type="presOf" srcId="{750DC105-8AC9-4928-89F3-4D482346C160}" destId="{ACF57D49-571F-4991-9C87-57DE15318BD8}" srcOrd="0" destOrd="2" presId="urn:microsoft.com/office/officeart/2005/8/layout/cycle3"/>
    <dgm:cxn modelId="{9BFC9072-83F3-41F9-A5B2-121964B605F0}" type="presOf" srcId="{499A3F54-C09C-493E-9917-56CC429F15B5}" destId="{0CD365E5-D5D7-4AEA-9D0A-796F7303C21F}" srcOrd="0" destOrd="0" presId="urn:microsoft.com/office/officeart/2005/8/layout/cycle3"/>
    <dgm:cxn modelId="{B4E8BD72-CF3B-425D-8BC7-845657826C5B}" type="presOf" srcId="{E48CB2EE-714A-4D3F-981F-5C2DAF954D3C}" destId="{0CD365E5-D5D7-4AEA-9D0A-796F7303C21F}" srcOrd="0" destOrd="2" presId="urn:microsoft.com/office/officeart/2005/8/layout/cycle3"/>
    <dgm:cxn modelId="{6F525979-1A1B-48D6-BBE7-12CB9DA395CB}" srcId="{3E16C93E-FCE8-47C7-8527-8EC485CE974B}" destId="{7670EE1F-8A23-4321-BEB9-06614623E4BB}" srcOrd="2" destOrd="0" parTransId="{E3607F43-CD29-40C8-B485-41ABC81022B1}" sibTransId="{B93DD4FF-96A5-4904-BDE8-3EC832F8ED3F}"/>
    <dgm:cxn modelId="{A6AC22AE-C734-4105-9329-6BAAC5FD2318}" type="presOf" srcId="{21B5D832-C677-4C97-835C-5D4777C99817}" destId="{2E7E9F21-1F1C-4F38-9D51-42E58F56ECA9}" srcOrd="0" destOrd="0" presId="urn:microsoft.com/office/officeart/2005/8/layout/cycle3"/>
    <dgm:cxn modelId="{B31D7BB1-F72B-4CB2-8942-36728BFC4116}" type="presOf" srcId="{AB6B12AB-B6D1-45DE-A407-B372D37F4B90}" destId="{F3925E9C-3A02-4E5B-B477-031DB06ED0CE}" srcOrd="0" destOrd="2" presId="urn:microsoft.com/office/officeart/2005/8/layout/cycle3"/>
    <dgm:cxn modelId="{76C391B3-1A8C-4B13-B02C-8BE2892B3754}" srcId="{3E16C93E-FCE8-47C7-8527-8EC485CE974B}" destId="{9F2DC02F-DC5B-4EB7-BBEA-5C59C96781DF}" srcOrd="0" destOrd="0" parTransId="{9540C5D1-572F-448F-875F-A9CEFAB90D92}" sibTransId="{6BE7B313-3FF6-45E8-9676-4B03128DF6B2}"/>
    <dgm:cxn modelId="{3CE22EC1-D22D-466C-BA15-A72CB860423B}" srcId="{BC8AAB38-76D8-45CA-8B2C-C588FF06D45E}" destId="{D1BA34B2-A2B5-45C2-8C9F-BB9B3C43B979}" srcOrd="0" destOrd="0" parTransId="{484D6B19-35A7-41AF-AD7D-7B640769CA23}" sibTransId="{21B5D832-C677-4C97-835C-5D4777C99817}"/>
    <dgm:cxn modelId="{B2B07CC2-4EBC-4808-A7BE-663182767829}" type="presOf" srcId="{7670EE1F-8A23-4321-BEB9-06614623E4BB}" destId="{ACF57D49-571F-4991-9C87-57DE15318BD8}" srcOrd="0" destOrd="3" presId="urn:microsoft.com/office/officeart/2005/8/layout/cycle3"/>
    <dgm:cxn modelId="{6D444AD1-CE2C-4721-BF27-E2286E22B7CD}" srcId="{D1BA34B2-A2B5-45C2-8C9F-BB9B3C43B979}" destId="{49F92C58-A195-4238-A89F-B3EBD2A1917F}" srcOrd="0" destOrd="0" parTransId="{EE4D8EEC-44C7-4A90-9B65-62E1CB6D3908}" sibTransId="{2B4AFA4D-D558-41E8-97D9-6DC708309217}"/>
    <dgm:cxn modelId="{B536CFD4-C30E-42C2-9FD5-481F63A661CE}" type="presOf" srcId="{047797F3-7305-4C45-9F1C-6B323C890FEE}" destId="{F3925E9C-3A02-4E5B-B477-031DB06ED0CE}" srcOrd="0" destOrd="3" presId="urn:microsoft.com/office/officeart/2005/8/layout/cycle3"/>
    <dgm:cxn modelId="{A033F3D4-3540-442E-AFF2-52C7EB8A4C7A}" srcId="{3E16C93E-FCE8-47C7-8527-8EC485CE974B}" destId="{750DC105-8AC9-4928-89F3-4D482346C160}" srcOrd="1" destOrd="0" parTransId="{33EC8114-41D3-42D7-BDE1-3D753EB47A85}" sibTransId="{A3CB7B6E-3C72-4FD0-A2BA-926601E83886}"/>
    <dgm:cxn modelId="{E8F031D7-FF39-498F-A9F8-87601E612D75}" type="presOf" srcId="{D1BA34B2-A2B5-45C2-8C9F-BB9B3C43B979}" destId="{5834FC3C-7E9C-48B7-A5BA-A8D5C9E73BCC}" srcOrd="0" destOrd="0" presId="urn:microsoft.com/office/officeart/2005/8/layout/cycle3"/>
    <dgm:cxn modelId="{113168DB-6C78-4468-8C4E-BD2A96ACE2F4}" srcId="{499A3F54-C09C-493E-9917-56CC429F15B5}" destId="{3013C55D-47F6-4EEF-A569-2DFD7DD483C5}" srcOrd="0" destOrd="0" parTransId="{93D010DD-832D-471C-A4B1-54DABA2D851F}" sibTransId="{CD206897-F096-4570-92BB-E17BE88CB710}"/>
    <dgm:cxn modelId="{98030EDF-71A2-476F-A547-5716F1E3053E}" type="presOf" srcId="{3013C55D-47F6-4EEF-A569-2DFD7DD483C5}" destId="{0CD365E5-D5D7-4AEA-9D0A-796F7303C21F}" srcOrd="0" destOrd="1" presId="urn:microsoft.com/office/officeart/2005/8/layout/cycle3"/>
    <dgm:cxn modelId="{E62ED2F2-77B5-46BA-AA38-784B42D23C29}" srcId="{3B333FC5-450D-4F61-A653-523B0E32BA51}" destId="{047797F3-7305-4C45-9F1C-6B323C890FEE}" srcOrd="2" destOrd="0" parTransId="{83423DF6-5DA7-4AC0-A391-6D824B2EF2A4}" sibTransId="{FF5D6FA6-5F5D-468C-AEFB-3ABA05698E51}"/>
    <dgm:cxn modelId="{1D5375F5-11FF-4387-832F-E0FCBB252AFC}" type="presOf" srcId="{9F2DC02F-DC5B-4EB7-BBEA-5C59C96781DF}" destId="{ACF57D49-571F-4991-9C87-57DE15318BD8}" srcOrd="0" destOrd="1" presId="urn:microsoft.com/office/officeart/2005/8/layout/cycle3"/>
    <dgm:cxn modelId="{E15864B7-59DB-4114-8C4E-8E2230C3E09A}" type="presParOf" srcId="{6415BD02-F6E3-43AF-9C77-E7A549532495}" destId="{B3117FDC-0C47-4109-B555-BCA7D73DC39F}" srcOrd="0" destOrd="0" presId="urn:microsoft.com/office/officeart/2005/8/layout/cycle3"/>
    <dgm:cxn modelId="{DEFA18F7-9130-41DA-9E20-BFCC88367B8B}" type="presParOf" srcId="{B3117FDC-0C47-4109-B555-BCA7D73DC39F}" destId="{5834FC3C-7E9C-48B7-A5BA-A8D5C9E73BCC}" srcOrd="0" destOrd="0" presId="urn:microsoft.com/office/officeart/2005/8/layout/cycle3"/>
    <dgm:cxn modelId="{9F85E307-F850-4444-838A-D226C59558F7}" type="presParOf" srcId="{B3117FDC-0C47-4109-B555-BCA7D73DC39F}" destId="{2E7E9F21-1F1C-4F38-9D51-42E58F56ECA9}" srcOrd="1" destOrd="0" presId="urn:microsoft.com/office/officeart/2005/8/layout/cycle3"/>
    <dgm:cxn modelId="{731CF2DF-370F-4E89-86F3-FBDEF4496CC4}" type="presParOf" srcId="{B3117FDC-0C47-4109-B555-BCA7D73DC39F}" destId="{0CD365E5-D5D7-4AEA-9D0A-796F7303C21F}" srcOrd="2" destOrd="0" presId="urn:microsoft.com/office/officeart/2005/8/layout/cycle3"/>
    <dgm:cxn modelId="{5608A760-BDA7-4355-A32C-1F8A45A8677B}" type="presParOf" srcId="{B3117FDC-0C47-4109-B555-BCA7D73DC39F}" destId="{F3925E9C-3A02-4E5B-B477-031DB06ED0CE}" srcOrd="3" destOrd="0" presId="urn:microsoft.com/office/officeart/2005/8/layout/cycle3"/>
    <dgm:cxn modelId="{C2269CA0-72DC-4227-B02A-B119AC901D10}" type="presParOf" srcId="{B3117FDC-0C47-4109-B555-BCA7D73DC39F}" destId="{ACF57D49-571F-4991-9C87-57DE15318BD8}" srcOrd="4" destOrd="0" presId="urn:microsoft.com/office/officeart/2005/8/layout/cycle3"/>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C746BB2F-0679-49E1-A1A6-C44F5EBE905A}"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95EF3FE9-AA67-425B-88BA-95B7FA523078}">
      <dgm:prSet phldrT="[Text]"/>
      <dgm:spPr/>
      <dgm:t>
        <a:bodyPr/>
        <a:lstStyle/>
        <a:p>
          <a:r>
            <a:rPr lang="en-US" dirty="0"/>
            <a:t>September 2023 </a:t>
          </a:r>
        </a:p>
      </dgm:t>
    </dgm:pt>
    <dgm:pt modelId="{BE27DB33-EAF2-437C-B5DF-0A742C39A2C9}" type="parTrans" cxnId="{0D866543-DAB5-4D6B-B626-731F263B845D}">
      <dgm:prSet/>
      <dgm:spPr/>
      <dgm:t>
        <a:bodyPr/>
        <a:lstStyle/>
        <a:p>
          <a:endParaRPr lang="en-US"/>
        </a:p>
      </dgm:t>
    </dgm:pt>
    <dgm:pt modelId="{8301AD66-11AB-4C91-AD7A-0529809DD3D5}" type="sibTrans" cxnId="{0D866543-DAB5-4D6B-B626-731F263B845D}">
      <dgm:prSet/>
      <dgm:spPr/>
      <dgm:t>
        <a:bodyPr/>
        <a:lstStyle/>
        <a:p>
          <a:endParaRPr lang="en-US"/>
        </a:p>
      </dgm:t>
    </dgm:pt>
    <dgm:pt modelId="{A9E0673A-8D66-4822-A3CB-E9CB6A212D4D}">
      <dgm:prSet phldrT="[Text]"/>
      <dgm:spPr/>
      <dgm:t>
        <a:bodyPr/>
        <a:lstStyle/>
        <a:p>
          <a:pPr algn="just"/>
          <a:r>
            <a:rPr lang="en-US" dirty="0"/>
            <a:t>Gather and review workgroup and operational plan feedback</a:t>
          </a:r>
        </a:p>
      </dgm:t>
    </dgm:pt>
    <dgm:pt modelId="{1B9C352E-4C30-4B51-BB0C-87D642E4B7FD}" type="parTrans" cxnId="{7779403F-15A3-4B62-85BC-97E332750214}">
      <dgm:prSet/>
      <dgm:spPr/>
      <dgm:t>
        <a:bodyPr/>
        <a:lstStyle/>
        <a:p>
          <a:endParaRPr lang="en-US"/>
        </a:p>
      </dgm:t>
    </dgm:pt>
    <dgm:pt modelId="{3E8F9E4D-4C2F-47D5-8725-DEDDD4AD31D6}" type="sibTrans" cxnId="{7779403F-15A3-4B62-85BC-97E332750214}">
      <dgm:prSet/>
      <dgm:spPr/>
      <dgm:t>
        <a:bodyPr/>
        <a:lstStyle/>
        <a:p>
          <a:endParaRPr lang="en-US"/>
        </a:p>
      </dgm:t>
    </dgm:pt>
    <dgm:pt modelId="{7E81A84C-03AE-49D3-87BF-78011A0F8CE1}">
      <dgm:prSet phldrT="[Text]"/>
      <dgm:spPr/>
      <dgm:t>
        <a:bodyPr/>
        <a:lstStyle/>
        <a:p>
          <a:r>
            <a:rPr lang="en-US" dirty="0"/>
            <a:t>October 2023</a:t>
          </a:r>
        </a:p>
      </dgm:t>
    </dgm:pt>
    <dgm:pt modelId="{179FACD3-A5FB-4E8C-A046-33124FF3CE18}" type="parTrans" cxnId="{1FF938D4-4368-41B6-B9E4-CAFC29B712CF}">
      <dgm:prSet/>
      <dgm:spPr/>
      <dgm:t>
        <a:bodyPr/>
        <a:lstStyle/>
        <a:p>
          <a:endParaRPr lang="en-US"/>
        </a:p>
      </dgm:t>
    </dgm:pt>
    <dgm:pt modelId="{ADA5986C-C84D-463D-9D09-56E923C8A19E}" type="sibTrans" cxnId="{1FF938D4-4368-41B6-B9E4-CAFC29B712CF}">
      <dgm:prSet/>
      <dgm:spPr/>
      <dgm:t>
        <a:bodyPr/>
        <a:lstStyle/>
        <a:p>
          <a:endParaRPr lang="en-US"/>
        </a:p>
      </dgm:t>
    </dgm:pt>
    <dgm:pt modelId="{B00F0B9D-271D-45B5-B154-A29F0E831570}">
      <dgm:prSet phldrT="[Text]"/>
      <dgm:spPr/>
      <dgm:t>
        <a:bodyPr/>
        <a:lstStyle/>
        <a:p>
          <a:r>
            <a:rPr lang="en-US" dirty="0"/>
            <a:t>Workgroups convene</a:t>
          </a:r>
        </a:p>
      </dgm:t>
    </dgm:pt>
    <dgm:pt modelId="{47D58F5E-0051-428D-8497-40148F899615}" type="parTrans" cxnId="{A29823EC-C2C1-4495-BD01-ADDDE702BBF6}">
      <dgm:prSet/>
      <dgm:spPr/>
      <dgm:t>
        <a:bodyPr/>
        <a:lstStyle/>
        <a:p>
          <a:endParaRPr lang="en-US"/>
        </a:p>
      </dgm:t>
    </dgm:pt>
    <dgm:pt modelId="{AE7A0E39-6CA3-41B7-8FAE-8DBED7823B6E}" type="sibTrans" cxnId="{A29823EC-C2C1-4495-BD01-ADDDE702BBF6}">
      <dgm:prSet/>
      <dgm:spPr/>
      <dgm:t>
        <a:bodyPr/>
        <a:lstStyle/>
        <a:p>
          <a:endParaRPr lang="en-US"/>
        </a:p>
      </dgm:t>
    </dgm:pt>
    <dgm:pt modelId="{1A1D512A-E83D-45E8-A29F-AFAFA9792308}">
      <dgm:prSet phldrT="[Text]"/>
      <dgm:spPr/>
      <dgm:t>
        <a:bodyPr/>
        <a:lstStyle/>
        <a:p>
          <a:r>
            <a:rPr lang="en-US" dirty="0"/>
            <a:t>November 2023</a:t>
          </a:r>
        </a:p>
      </dgm:t>
    </dgm:pt>
    <dgm:pt modelId="{87CEAF32-9432-4D75-BE83-B5279573CD3C}" type="parTrans" cxnId="{2935F573-ABA2-4383-8707-38B4E28D488C}">
      <dgm:prSet/>
      <dgm:spPr/>
      <dgm:t>
        <a:bodyPr/>
        <a:lstStyle/>
        <a:p>
          <a:endParaRPr lang="en-US"/>
        </a:p>
      </dgm:t>
    </dgm:pt>
    <dgm:pt modelId="{56678E45-ECA6-40A6-8892-65BCE3EAB884}" type="sibTrans" cxnId="{2935F573-ABA2-4383-8707-38B4E28D488C}">
      <dgm:prSet/>
      <dgm:spPr/>
      <dgm:t>
        <a:bodyPr/>
        <a:lstStyle/>
        <a:p>
          <a:endParaRPr lang="en-US"/>
        </a:p>
      </dgm:t>
    </dgm:pt>
    <dgm:pt modelId="{9B7D0B2B-6EA4-4CD4-B6EB-71E14239BD1D}">
      <dgm:prSet phldrT="[Text]"/>
      <dgm:spPr/>
      <dgm:t>
        <a:bodyPr/>
        <a:lstStyle/>
        <a:p>
          <a:pPr algn="l"/>
          <a:r>
            <a:rPr lang="en-US" dirty="0"/>
            <a:t>System Stakeholder meetings</a:t>
          </a:r>
        </a:p>
      </dgm:t>
    </dgm:pt>
    <dgm:pt modelId="{5F14BDF1-65D4-4303-95B4-220F499183E6}" type="parTrans" cxnId="{53EF349B-FB3F-4408-B384-B8A1E8E5B541}">
      <dgm:prSet/>
      <dgm:spPr/>
      <dgm:t>
        <a:bodyPr/>
        <a:lstStyle/>
        <a:p>
          <a:endParaRPr lang="en-US"/>
        </a:p>
      </dgm:t>
    </dgm:pt>
    <dgm:pt modelId="{1BF19896-DC89-483A-ABA5-A0997DE9246A}" type="sibTrans" cxnId="{53EF349B-FB3F-4408-B384-B8A1E8E5B541}">
      <dgm:prSet/>
      <dgm:spPr/>
      <dgm:t>
        <a:bodyPr/>
        <a:lstStyle/>
        <a:p>
          <a:endParaRPr lang="en-US"/>
        </a:p>
      </dgm:t>
    </dgm:pt>
    <dgm:pt modelId="{7A4294E0-39BD-460B-A30C-83B2196F4581}">
      <dgm:prSet phldrT="[Text]"/>
      <dgm:spPr/>
      <dgm:t>
        <a:bodyPr/>
        <a:lstStyle/>
        <a:p>
          <a:pPr algn="just"/>
          <a:r>
            <a:rPr lang="en-US" dirty="0"/>
            <a:t>Appointing Co-Chairs to workgroups. </a:t>
          </a:r>
        </a:p>
      </dgm:t>
    </dgm:pt>
    <dgm:pt modelId="{0A899840-25B8-440E-A88D-5FB1AD497957}" type="parTrans" cxnId="{9907C04F-40EC-40F7-9404-090B3954252A}">
      <dgm:prSet/>
      <dgm:spPr/>
      <dgm:t>
        <a:bodyPr/>
        <a:lstStyle/>
        <a:p>
          <a:endParaRPr lang="en-US"/>
        </a:p>
      </dgm:t>
    </dgm:pt>
    <dgm:pt modelId="{EEE07A68-08B7-4248-9651-3F258AC8933D}" type="sibTrans" cxnId="{9907C04F-40EC-40F7-9404-090B3954252A}">
      <dgm:prSet/>
      <dgm:spPr/>
      <dgm:t>
        <a:bodyPr/>
        <a:lstStyle/>
        <a:p>
          <a:endParaRPr lang="en-US"/>
        </a:p>
      </dgm:t>
    </dgm:pt>
    <dgm:pt modelId="{F0592D9B-EAFD-4390-A5F1-69021EC4E1E9}">
      <dgm:prSet phldrT="[Text]"/>
      <dgm:spPr/>
      <dgm:t>
        <a:bodyPr/>
        <a:lstStyle/>
        <a:p>
          <a:r>
            <a:rPr lang="en-US" dirty="0"/>
            <a:t>Draft workgroup project plans and timelines</a:t>
          </a:r>
        </a:p>
      </dgm:t>
    </dgm:pt>
    <dgm:pt modelId="{5A11EF74-35D1-41B0-9737-15797AAB4C39}" type="parTrans" cxnId="{7A9A383B-CFCA-4F66-9852-2B21648E9C79}">
      <dgm:prSet/>
      <dgm:spPr/>
      <dgm:t>
        <a:bodyPr/>
        <a:lstStyle/>
        <a:p>
          <a:endParaRPr lang="en-US"/>
        </a:p>
      </dgm:t>
    </dgm:pt>
    <dgm:pt modelId="{F62192A9-B23D-4FB2-A03E-6F31CBBFFB9E}" type="sibTrans" cxnId="{7A9A383B-CFCA-4F66-9852-2B21648E9C79}">
      <dgm:prSet/>
      <dgm:spPr/>
      <dgm:t>
        <a:bodyPr/>
        <a:lstStyle/>
        <a:p>
          <a:endParaRPr lang="en-US"/>
        </a:p>
      </dgm:t>
    </dgm:pt>
    <dgm:pt modelId="{0FBC28AD-B143-44E2-BE30-A28C614B650B}">
      <dgm:prSet phldrT="[Text]"/>
      <dgm:spPr/>
      <dgm:t>
        <a:bodyPr/>
        <a:lstStyle/>
        <a:p>
          <a:r>
            <a:rPr lang="en-US" dirty="0"/>
            <a:t>TCB-level setting training</a:t>
          </a:r>
        </a:p>
      </dgm:t>
    </dgm:pt>
    <dgm:pt modelId="{83145168-2D20-4E7A-AF50-0A805BD54F9A}" type="parTrans" cxnId="{A02357C6-0EA0-494E-9CCD-80F48E7F432C}">
      <dgm:prSet/>
      <dgm:spPr/>
      <dgm:t>
        <a:bodyPr/>
        <a:lstStyle/>
        <a:p>
          <a:endParaRPr lang="en-US"/>
        </a:p>
      </dgm:t>
    </dgm:pt>
    <dgm:pt modelId="{A6BB0CA2-BB99-4BF7-ABDE-60567C1205A7}" type="sibTrans" cxnId="{A02357C6-0EA0-494E-9CCD-80F48E7F432C}">
      <dgm:prSet/>
      <dgm:spPr/>
      <dgm:t>
        <a:bodyPr/>
        <a:lstStyle/>
        <a:p>
          <a:endParaRPr lang="en-US"/>
        </a:p>
      </dgm:t>
    </dgm:pt>
    <dgm:pt modelId="{F85C57BF-3459-47F0-BB0E-73F509EF2303}">
      <dgm:prSet phldrT="[Text]"/>
      <dgm:spPr/>
      <dgm:t>
        <a:bodyPr/>
        <a:lstStyle/>
        <a:p>
          <a:r>
            <a:rPr lang="en-US" dirty="0"/>
            <a:t>Draft possible reports/legislative recommendations</a:t>
          </a:r>
        </a:p>
      </dgm:t>
    </dgm:pt>
    <dgm:pt modelId="{9DFEE5E3-9360-4EA6-B019-D35711126D38}" type="parTrans" cxnId="{DA7F9D74-CF6A-41A2-8AC0-5C6874D87B6E}">
      <dgm:prSet/>
      <dgm:spPr/>
      <dgm:t>
        <a:bodyPr/>
        <a:lstStyle/>
        <a:p>
          <a:endParaRPr lang="en-US"/>
        </a:p>
      </dgm:t>
    </dgm:pt>
    <dgm:pt modelId="{EF223B54-F327-473A-88FB-515161DAF22C}" type="sibTrans" cxnId="{DA7F9D74-CF6A-41A2-8AC0-5C6874D87B6E}">
      <dgm:prSet/>
      <dgm:spPr/>
      <dgm:t>
        <a:bodyPr/>
        <a:lstStyle/>
        <a:p>
          <a:endParaRPr lang="en-US"/>
        </a:p>
      </dgm:t>
    </dgm:pt>
    <dgm:pt modelId="{5199235B-2A84-448F-B426-9E47BDCAC6A0}">
      <dgm:prSet phldrT="[Text]"/>
      <dgm:spPr/>
      <dgm:t>
        <a:bodyPr/>
        <a:lstStyle/>
        <a:p>
          <a:r>
            <a:rPr lang="en-US" dirty="0"/>
            <a:t>Draft strategic plan to be delivered to the Committee</a:t>
          </a:r>
        </a:p>
      </dgm:t>
    </dgm:pt>
    <dgm:pt modelId="{881E31D5-540C-4C4B-8415-A2CCEB38F1CC}" type="parTrans" cxnId="{B7E3B97B-DE31-4321-B9B5-72EC17A87E0E}">
      <dgm:prSet/>
      <dgm:spPr/>
      <dgm:t>
        <a:bodyPr/>
        <a:lstStyle/>
        <a:p>
          <a:endParaRPr lang="en-US"/>
        </a:p>
      </dgm:t>
    </dgm:pt>
    <dgm:pt modelId="{047922CF-2E37-423B-86CB-4079A27B6356}" type="sibTrans" cxnId="{B7E3B97B-DE31-4321-B9B5-72EC17A87E0E}">
      <dgm:prSet/>
      <dgm:spPr/>
      <dgm:t>
        <a:bodyPr/>
        <a:lstStyle/>
        <a:p>
          <a:endParaRPr lang="en-US"/>
        </a:p>
      </dgm:t>
    </dgm:pt>
    <dgm:pt modelId="{2718052A-128E-404E-8D38-D9DD897B908D}">
      <dgm:prSet phldrT="[Text]"/>
      <dgm:spPr/>
      <dgm:t>
        <a:bodyPr/>
        <a:lstStyle/>
        <a:p>
          <a:r>
            <a:rPr lang="en-US" dirty="0"/>
            <a:t>December 2023</a:t>
          </a:r>
        </a:p>
      </dgm:t>
    </dgm:pt>
    <dgm:pt modelId="{CBDCE1C7-15B3-411C-88E9-A209D344B70F}" type="sibTrans" cxnId="{0C5AF098-C807-48DC-8E69-A9AB56687E25}">
      <dgm:prSet/>
      <dgm:spPr/>
      <dgm:t>
        <a:bodyPr/>
        <a:lstStyle/>
        <a:p>
          <a:endParaRPr lang="en-US"/>
        </a:p>
      </dgm:t>
    </dgm:pt>
    <dgm:pt modelId="{035D79B4-5E1E-4E2B-8FF3-9792EC2AC1FE}" type="parTrans" cxnId="{0C5AF098-C807-48DC-8E69-A9AB56687E25}">
      <dgm:prSet/>
      <dgm:spPr/>
      <dgm:t>
        <a:bodyPr/>
        <a:lstStyle/>
        <a:p>
          <a:endParaRPr lang="en-US"/>
        </a:p>
      </dgm:t>
    </dgm:pt>
    <dgm:pt modelId="{D6181FEC-856E-49E5-8C9A-DE867131BEB2}">
      <dgm:prSet phldrT="[Text]"/>
      <dgm:spPr/>
      <dgm:t>
        <a:bodyPr/>
        <a:lstStyle/>
        <a:p>
          <a:r>
            <a:rPr lang="en-US" dirty="0"/>
            <a:t>Finalize strategic plan</a:t>
          </a:r>
        </a:p>
      </dgm:t>
    </dgm:pt>
    <dgm:pt modelId="{40165ECC-A1C4-46FC-AD5E-7F41277FFF3E}" type="sibTrans" cxnId="{58BBBFE1-3238-4C12-BA8B-ACF7CF2CC053}">
      <dgm:prSet/>
      <dgm:spPr/>
      <dgm:t>
        <a:bodyPr/>
        <a:lstStyle/>
        <a:p>
          <a:endParaRPr lang="en-US"/>
        </a:p>
      </dgm:t>
    </dgm:pt>
    <dgm:pt modelId="{142322CA-5D02-4D93-BEC5-3898A59EC5CF}" type="parTrans" cxnId="{58BBBFE1-3238-4C12-BA8B-ACF7CF2CC053}">
      <dgm:prSet/>
      <dgm:spPr/>
      <dgm:t>
        <a:bodyPr/>
        <a:lstStyle/>
        <a:p>
          <a:endParaRPr lang="en-US"/>
        </a:p>
      </dgm:t>
    </dgm:pt>
    <dgm:pt modelId="{2DE0911B-C731-42D9-BA74-C48290722F4C}">
      <dgm:prSet phldrT="[Text]"/>
      <dgm:spPr/>
      <dgm:t>
        <a:bodyPr/>
        <a:lstStyle/>
        <a:p>
          <a:r>
            <a:rPr lang="en-US" dirty="0"/>
            <a:t>Finalize any corresponding plans in the agenda for the Committee. </a:t>
          </a:r>
        </a:p>
      </dgm:t>
    </dgm:pt>
    <dgm:pt modelId="{F84104AD-C18B-4B96-A65F-1B6F7BDE1969}" type="sibTrans" cxnId="{E6891D9A-C57D-44B0-8C20-5DDF312F95BA}">
      <dgm:prSet/>
      <dgm:spPr/>
      <dgm:t>
        <a:bodyPr/>
        <a:lstStyle/>
        <a:p>
          <a:endParaRPr lang="en-US"/>
        </a:p>
      </dgm:t>
    </dgm:pt>
    <dgm:pt modelId="{16CBE624-2153-4E68-9CDB-055610B9B9A9}" type="parTrans" cxnId="{E6891D9A-C57D-44B0-8C20-5DDF312F95BA}">
      <dgm:prSet/>
      <dgm:spPr/>
      <dgm:t>
        <a:bodyPr/>
        <a:lstStyle/>
        <a:p>
          <a:endParaRPr lang="en-US"/>
        </a:p>
      </dgm:t>
    </dgm:pt>
    <dgm:pt modelId="{5D44572A-8C82-4860-AAF9-6E95945B2FCE}" type="pres">
      <dgm:prSet presAssocID="{C746BB2F-0679-49E1-A1A6-C44F5EBE905A}" presName="linearFlow" presStyleCnt="0">
        <dgm:presLayoutVars>
          <dgm:dir/>
          <dgm:animLvl val="lvl"/>
          <dgm:resizeHandles val="exact"/>
        </dgm:presLayoutVars>
      </dgm:prSet>
      <dgm:spPr/>
    </dgm:pt>
    <dgm:pt modelId="{55F76838-3C03-487B-8EEF-4769654F4F63}" type="pres">
      <dgm:prSet presAssocID="{95EF3FE9-AA67-425B-88BA-95B7FA523078}" presName="composite" presStyleCnt="0"/>
      <dgm:spPr/>
    </dgm:pt>
    <dgm:pt modelId="{EBC9A042-6A9E-4826-B56E-57C9D5DF634A}" type="pres">
      <dgm:prSet presAssocID="{95EF3FE9-AA67-425B-88BA-95B7FA523078}" presName="parentText" presStyleLbl="alignNode1" presStyleIdx="0" presStyleCnt="4">
        <dgm:presLayoutVars>
          <dgm:chMax val="1"/>
          <dgm:bulletEnabled val="1"/>
        </dgm:presLayoutVars>
      </dgm:prSet>
      <dgm:spPr/>
    </dgm:pt>
    <dgm:pt modelId="{B120CDDD-A863-419E-A3CF-580243A73E54}" type="pres">
      <dgm:prSet presAssocID="{95EF3FE9-AA67-425B-88BA-95B7FA523078}" presName="descendantText" presStyleLbl="alignAcc1" presStyleIdx="0" presStyleCnt="4" custLinFactNeighborX="0">
        <dgm:presLayoutVars>
          <dgm:bulletEnabled val="1"/>
        </dgm:presLayoutVars>
      </dgm:prSet>
      <dgm:spPr/>
    </dgm:pt>
    <dgm:pt modelId="{96F01D21-160A-4F2C-A123-74408629A0D5}" type="pres">
      <dgm:prSet presAssocID="{8301AD66-11AB-4C91-AD7A-0529809DD3D5}" presName="sp" presStyleCnt="0"/>
      <dgm:spPr/>
    </dgm:pt>
    <dgm:pt modelId="{F86D5E3C-79A4-4D3A-A618-7CACFCC21B63}" type="pres">
      <dgm:prSet presAssocID="{7E81A84C-03AE-49D3-87BF-78011A0F8CE1}" presName="composite" presStyleCnt="0"/>
      <dgm:spPr/>
    </dgm:pt>
    <dgm:pt modelId="{7FB6B6BC-1799-4211-A074-58F9DCA4E047}" type="pres">
      <dgm:prSet presAssocID="{7E81A84C-03AE-49D3-87BF-78011A0F8CE1}" presName="parentText" presStyleLbl="alignNode1" presStyleIdx="1" presStyleCnt="4">
        <dgm:presLayoutVars>
          <dgm:chMax val="1"/>
          <dgm:bulletEnabled val="1"/>
        </dgm:presLayoutVars>
      </dgm:prSet>
      <dgm:spPr/>
    </dgm:pt>
    <dgm:pt modelId="{24549B67-0C77-46EF-A16A-6D829AD435CE}" type="pres">
      <dgm:prSet presAssocID="{7E81A84C-03AE-49D3-87BF-78011A0F8CE1}" presName="descendantText" presStyleLbl="alignAcc1" presStyleIdx="1" presStyleCnt="4" custLinFactNeighborX="0" custLinFactNeighborY="5327">
        <dgm:presLayoutVars>
          <dgm:bulletEnabled val="1"/>
        </dgm:presLayoutVars>
      </dgm:prSet>
      <dgm:spPr/>
    </dgm:pt>
    <dgm:pt modelId="{EC083270-BEA7-43FF-AC92-02E7DF5121B3}" type="pres">
      <dgm:prSet presAssocID="{ADA5986C-C84D-463D-9D09-56E923C8A19E}" presName="sp" presStyleCnt="0"/>
      <dgm:spPr/>
    </dgm:pt>
    <dgm:pt modelId="{0966BB20-7A76-4E03-A384-27F44E19E1D1}" type="pres">
      <dgm:prSet presAssocID="{1A1D512A-E83D-45E8-A29F-AFAFA9792308}" presName="composite" presStyleCnt="0"/>
      <dgm:spPr/>
    </dgm:pt>
    <dgm:pt modelId="{1737691B-A2FE-4CD6-B4D8-58A063462505}" type="pres">
      <dgm:prSet presAssocID="{1A1D512A-E83D-45E8-A29F-AFAFA9792308}" presName="parentText" presStyleLbl="alignNode1" presStyleIdx="2" presStyleCnt="4">
        <dgm:presLayoutVars>
          <dgm:chMax val="1"/>
          <dgm:bulletEnabled val="1"/>
        </dgm:presLayoutVars>
      </dgm:prSet>
      <dgm:spPr/>
    </dgm:pt>
    <dgm:pt modelId="{705A8876-06CB-46BE-A8D7-788EA401E803}" type="pres">
      <dgm:prSet presAssocID="{1A1D512A-E83D-45E8-A29F-AFAFA9792308}" presName="descendantText" presStyleLbl="alignAcc1" presStyleIdx="2" presStyleCnt="4" custLinFactNeighborY="0">
        <dgm:presLayoutVars>
          <dgm:bulletEnabled val="1"/>
        </dgm:presLayoutVars>
      </dgm:prSet>
      <dgm:spPr/>
    </dgm:pt>
    <dgm:pt modelId="{52473B40-EC64-49E1-AF95-6E3D5DB9973E}" type="pres">
      <dgm:prSet presAssocID="{56678E45-ECA6-40A6-8892-65BCE3EAB884}" presName="sp" presStyleCnt="0"/>
      <dgm:spPr/>
    </dgm:pt>
    <dgm:pt modelId="{AAF26CDB-456C-4338-BC3A-B1CC1ACFEB80}" type="pres">
      <dgm:prSet presAssocID="{2718052A-128E-404E-8D38-D9DD897B908D}" presName="composite" presStyleCnt="0"/>
      <dgm:spPr/>
    </dgm:pt>
    <dgm:pt modelId="{8AA25B31-CBC7-4ECC-B0DA-E8CD9F69FFD5}" type="pres">
      <dgm:prSet presAssocID="{2718052A-128E-404E-8D38-D9DD897B908D}" presName="parentText" presStyleLbl="alignNode1" presStyleIdx="3" presStyleCnt="4">
        <dgm:presLayoutVars>
          <dgm:chMax val="1"/>
          <dgm:bulletEnabled val="1"/>
        </dgm:presLayoutVars>
      </dgm:prSet>
      <dgm:spPr/>
    </dgm:pt>
    <dgm:pt modelId="{15D5F568-F784-4250-BEBF-7A80E700B948}" type="pres">
      <dgm:prSet presAssocID="{2718052A-128E-404E-8D38-D9DD897B908D}" presName="descendantText" presStyleLbl="alignAcc1" presStyleIdx="3" presStyleCnt="4">
        <dgm:presLayoutVars>
          <dgm:bulletEnabled val="1"/>
        </dgm:presLayoutVars>
      </dgm:prSet>
      <dgm:spPr/>
    </dgm:pt>
  </dgm:ptLst>
  <dgm:cxnLst>
    <dgm:cxn modelId="{8B368E01-ED6B-43B6-8BB8-F287BA3DABCD}" type="presOf" srcId="{F0592D9B-EAFD-4390-A5F1-69021EC4E1E9}" destId="{24549B67-0C77-46EF-A16A-6D829AD435CE}" srcOrd="0" destOrd="1" presId="urn:microsoft.com/office/officeart/2005/8/layout/chevron2"/>
    <dgm:cxn modelId="{BCF72F0C-1202-4672-8B81-A69760B4B961}" type="presOf" srcId="{7A4294E0-39BD-460B-A30C-83B2196F4581}" destId="{B120CDDD-A863-419E-A3CF-580243A73E54}" srcOrd="0" destOrd="1" presId="urn:microsoft.com/office/officeart/2005/8/layout/chevron2"/>
    <dgm:cxn modelId="{2D0FAF2C-810F-4221-87AC-1E9863A04C0C}" type="presOf" srcId="{9B7D0B2B-6EA4-4CD4-B6EB-71E14239BD1D}" destId="{B120CDDD-A863-419E-A3CF-580243A73E54}" srcOrd="0" destOrd="2" presId="urn:microsoft.com/office/officeart/2005/8/layout/chevron2"/>
    <dgm:cxn modelId="{7A9A383B-CFCA-4F66-9852-2B21648E9C79}" srcId="{7E81A84C-03AE-49D3-87BF-78011A0F8CE1}" destId="{F0592D9B-EAFD-4390-A5F1-69021EC4E1E9}" srcOrd="1" destOrd="0" parTransId="{5A11EF74-35D1-41B0-9737-15797AAB4C39}" sibTransId="{F62192A9-B23D-4FB2-A03E-6F31CBBFFB9E}"/>
    <dgm:cxn modelId="{7779403F-15A3-4B62-85BC-97E332750214}" srcId="{95EF3FE9-AA67-425B-88BA-95B7FA523078}" destId="{A9E0673A-8D66-4822-A3CB-E9CB6A212D4D}" srcOrd="0" destOrd="0" parTransId="{1B9C352E-4C30-4B51-BB0C-87D642E4B7FD}" sibTransId="{3E8F9E4D-4C2F-47D5-8725-DEDDD4AD31D6}"/>
    <dgm:cxn modelId="{1933B95F-265F-4FAE-B365-347FB84BA503}" type="presOf" srcId="{A9E0673A-8D66-4822-A3CB-E9CB6A212D4D}" destId="{B120CDDD-A863-419E-A3CF-580243A73E54}" srcOrd="0" destOrd="0" presId="urn:microsoft.com/office/officeart/2005/8/layout/chevron2"/>
    <dgm:cxn modelId="{0D866543-DAB5-4D6B-B626-731F263B845D}" srcId="{C746BB2F-0679-49E1-A1A6-C44F5EBE905A}" destId="{95EF3FE9-AA67-425B-88BA-95B7FA523078}" srcOrd="0" destOrd="0" parTransId="{BE27DB33-EAF2-437C-B5DF-0A742C39A2C9}" sibTransId="{8301AD66-11AB-4C91-AD7A-0529809DD3D5}"/>
    <dgm:cxn modelId="{D6CD9143-1FE2-4168-AB63-92627424A3E7}" type="presOf" srcId="{1A1D512A-E83D-45E8-A29F-AFAFA9792308}" destId="{1737691B-A2FE-4CD6-B4D8-58A063462505}" srcOrd="0" destOrd="0" presId="urn:microsoft.com/office/officeart/2005/8/layout/chevron2"/>
    <dgm:cxn modelId="{9907C04F-40EC-40F7-9404-090B3954252A}" srcId="{95EF3FE9-AA67-425B-88BA-95B7FA523078}" destId="{7A4294E0-39BD-460B-A30C-83B2196F4581}" srcOrd="1" destOrd="0" parTransId="{0A899840-25B8-440E-A88D-5FB1AD497957}" sibTransId="{EEE07A68-08B7-4248-9651-3F258AC8933D}"/>
    <dgm:cxn modelId="{2935F573-ABA2-4383-8707-38B4E28D488C}" srcId="{C746BB2F-0679-49E1-A1A6-C44F5EBE905A}" destId="{1A1D512A-E83D-45E8-A29F-AFAFA9792308}" srcOrd="2" destOrd="0" parTransId="{87CEAF32-9432-4D75-BE83-B5279573CD3C}" sibTransId="{56678E45-ECA6-40A6-8892-65BCE3EAB884}"/>
    <dgm:cxn modelId="{DA7F9D74-CF6A-41A2-8AC0-5C6874D87B6E}" srcId="{1A1D512A-E83D-45E8-A29F-AFAFA9792308}" destId="{F85C57BF-3459-47F0-BB0E-73F509EF2303}" srcOrd="0" destOrd="0" parTransId="{9DFEE5E3-9360-4EA6-B019-D35711126D38}" sibTransId="{EF223B54-F327-473A-88FB-515161DAF22C}"/>
    <dgm:cxn modelId="{B7E3B97B-DE31-4321-B9B5-72EC17A87E0E}" srcId="{1A1D512A-E83D-45E8-A29F-AFAFA9792308}" destId="{5199235B-2A84-448F-B426-9E47BDCAC6A0}" srcOrd="1" destOrd="0" parTransId="{881E31D5-540C-4C4B-8415-A2CCEB38F1CC}" sibTransId="{047922CF-2E37-423B-86CB-4079A27B6356}"/>
    <dgm:cxn modelId="{6B60EE81-5B9C-4087-A854-7DB9B9CB3582}" type="presOf" srcId="{B00F0B9D-271D-45B5-B154-A29F0E831570}" destId="{24549B67-0C77-46EF-A16A-6D829AD435CE}" srcOrd="0" destOrd="0" presId="urn:microsoft.com/office/officeart/2005/8/layout/chevron2"/>
    <dgm:cxn modelId="{0F16DA88-34E5-489A-9517-191EE8594E2A}" type="presOf" srcId="{7E81A84C-03AE-49D3-87BF-78011A0F8CE1}" destId="{7FB6B6BC-1799-4211-A074-58F9DCA4E047}" srcOrd="0" destOrd="0" presId="urn:microsoft.com/office/officeart/2005/8/layout/chevron2"/>
    <dgm:cxn modelId="{413D0498-8ECB-4BF1-A3B9-E63FFDACB2B9}" type="presOf" srcId="{0FBC28AD-B143-44E2-BE30-A28C614B650B}" destId="{24549B67-0C77-46EF-A16A-6D829AD435CE}" srcOrd="0" destOrd="2" presId="urn:microsoft.com/office/officeart/2005/8/layout/chevron2"/>
    <dgm:cxn modelId="{0C5AF098-C807-48DC-8E69-A9AB56687E25}" srcId="{C746BB2F-0679-49E1-A1A6-C44F5EBE905A}" destId="{2718052A-128E-404E-8D38-D9DD897B908D}" srcOrd="3" destOrd="0" parTransId="{035D79B4-5E1E-4E2B-8FF3-9792EC2AC1FE}" sibTransId="{CBDCE1C7-15B3-411C-88E9-A209D344B70F}"/>
    <dgm:cxn modelId="{E6891D9A-C57D-44B0-8C20-5DDF312F95BA}" srcId="{2718052A-128E-404E-8D38-D9DD897B908D}" destId="{2DE0911B-C731-42D9-BA74-C48290722F4C}" srcOrd="1" destOrd="0" parTransId="{16CBE624-2153-4E68-9CDB-055610B9B9A9}" sibTransId="{F84104AD-C18B-4B96-A65F-1B6F7BDE1969}"/>
    <dgm:cxn modelId="{53EF349B-FB3F-4408-B384-B8A1E8E5B541}" srcId="{95EF3FE9-AA67-425B-88BA-95B7FA523078}" destId="{9B7D0B2B-6EA4-4CD4-B6EB-71E14239BD1D}" srcOrd="2" destOrd="0" parTransId="{5F14BDF1-65D4-4303-95B4-220F499183E6}" sibTransId="{1BF19896-DC89-483A-ABA5-A0997DE9246A}"/>
    <dgm:cxn modelId="{ED34CE9E-CD06-4CB0-AF63-D8B0D31BF5E8}" type="presOf" srcId="{2DE0911B-C731-42D9-BA74-C48290722F4C}" destId="{15D5F568-F784-4250-BEBF-7A80E700B948}" srcOrd="0" destOrd="1" presId="urn:microsoft.com/office/officeart/2005/8/layout/chevron2"/>
    <dgm:cxn modelId="{63FEDEAB-94E9-4C20-B9B0-7B73425DA842}" type="presOf" srcId="{95EF3FE9-AA67-425B-88BA-95B7FA523078}" destId="{EBC9A042-6A9E-4826-B56E-57C9D5DF634A}" srcOrd="0" destOrd="0" presId="urn:microsoft.com/office/officeart/2005/8/layout/chevron2"/>
    <dgm:cxn modelId="{A02357C6-0EA0-494E-9CCD-80F48E7F432C}" srcId="{7E81A84C-03AE-49D3-87BF-78011A0F8CE1}" destId="{0FBC28AD-B143-44E2-BE30-A28C614B650B}" srcOrd="2" destOrd="0" parTransId="{83145168-2D20-4E7A-AF50-0A805BD54F9A}" sibTransId="{A6BB0CA2-BB99-4BF7-ABDE-60567C1205A7}"/>
    <dgm:cxn modelId="{D4D441D2-DCAF-428F-B1BB-8E757C838FC8}" type="presOf" srcId="{2718052A-128E-404E-8D38-D9DD897B908D}" destId="{8AA25B31-CBC7-4ECC-B0DA-E8CD9F69FFD5}" srcOrd="0" destOrd="0" presId="urn:microsoft.com/office/officeart/2005/8/layout/chevron2"/>
    <dgm:cxn modelId="{1FF938D4-4368-41B6-B9E4-CAFC29B712CF}" srcId="{C746BB2F-0679-49E1-A1A6-C44F5EBE905A}" destId="{7E81A84C-03AE-49D3-87BF-78011A0F8CE1}" srcOrd="1" destOrd="0" parTransId="{179FACD3-A5FB-4E8C-A046-33124FF3CE18}" sibTransId="{ADA5986C-C84D-463D-9D09-56E923C8A19E}"/>
    <dgm:cxn modelId="{BB3D33D8-EFC6-42DC-AB9E-C9A9191F2FFF}" type="presOf" srcId="{5199235B-2A84-448F-B426-9E47BDCAC6A0}" destId="{705A8876-06CB-46BE-A8D7-788EA401E803}" srcOrd="0" destOrd="1" presId="urn:microsoft.com/office/officeart/2005/8/layout/chevron2"/>
    <dgm:cxn modelId="{CAEDDADB-A586-4AF7-9DEE-C701F8AA34E4}" type="presOf" srcId="{D6181FEC-856E-49E5-8C9A-DE867131BEB2}" destId="{15D5F568-F784-4250-BEBF-7A80E700B948}" srcOrd="0" destOrd="0" presId="urn:microsoft.com/office/officeart/2005/8/layout/chevron2"/>
    <dgm:cxn modelId="{28C5BEDF-1820-4ABD-A039-3A8D3583D753}" type="presOf" srcId="{C746BB2F-0679-49E1-A1A6-C44F5EBE905A}" destId="{5D44572A-8C82-4860-AAF9-6E95945B2FCE}" srcOrd="0" destOrd="0" presId="urn:microsoft.com/office/officeart/2005/8/layout/chevron2"/>
    <dgm:cxn modelId="{58BBBFE1-3238-4C12-BA8B-ACF7CF2CC053}" srcId="{2718052A-128E-404E-8D38-D9DD897B908D}" destId="{D6181FEC-856E-49E5-8C9A-DE867131BEB2}" srcOrd="0" destOrd="0" parTransId="{142322CA-5D02-4D93-BEC5-3898A59EC5CF}" sibTransId="{40165ECC-A1C4-46FC-AD5E-7F41277FFF3E}"/>
    <dgm:cxn modelId="{A29823EC-C2C1-4495-BD01-ADDDE702BBF6}" srcId="{7E81A84C-03AE-49D3-87BF-78011A0F8CE1}" destId="{B00F0B9D-271D-45B5-B154-A29F0E831570}" srcOrd="0" destOrd="0" parTransId="{47D58F5E-0051-428D-8497-40148F899615}" sibTransId="{AE7A0E39-6CA3-41B7-8FAE-8DBED7823B6E}"/>
    <dgm:cxn modelId="{B67BDDEE-3567-41B9-8E07-FC17C49C6B55}" type="presOf" srcId="{F85C57BF-3459-47F0-BB0E-73F509EF2303}" destId="{705A8876-06CB-46BE-A8D7-788EA401E803}" srcOrd="0" destOrd="0" presId="urn:microsoft.com/office/officeart/2005/8/layout/chevron2"/>
    <dgm:cxn modelId="{28290B52-A43A-4DA2-8FD9-B9CF254568DC}" type="presParOf" srcId="{5D44572A-8C82-4860-AAF9-6E95945B2FCE}" destId="{55F76838-3C03-487B-8EEF-4769654F4F63}" srcOrd="0" destOrd="0" presId="urn:microsoft.com/office/officeart/2005/8/layout/chevron2"/>
    <dgm:cxn modelId="{93F448A7-0C0A-415D-BC19-B5FCE6B342DE}" type="presParOf" srcId="{55F76838-3C03-487B-8EEF-4769654F4F63}" destId="{EBC9A042-6A9E-4826-B56E-57C9D5DF634A}" srcOrd="0" destOrd="0" presId="urn:microsoft.com/office/officeart/2005/8/layout/chevron2"/>
    <dgm:cxn modelId="{44C68EC8-C30D-4E0E-B89D-C63B4CFF8ABF}" type="presParOf" srcId="{55F76838-3C03-487B-8EEF-4769654F4F63}" destId="{B120CDDD-A863-419E-A3CF-580243A73E54}" srcOrd="1" destOrd="0" presId="urn:microsoft.com/office/officeart/2005/8/layout/chevron2"/>
    <dgm:cxn modelId="{D6036B86-8F6E-43C5-958D-16DAB4073EE6}" type="presParOf" srcId="{5D44572A-8C82-4860-AAF9-6E95945B2FCE}" destId="{96F01D21-160A-4F2C-A123-74408629A0D5}" srcOrd="1" destOrd="0" presId="urn:microsoft.com/office/officeart/2005/8/layout/chevron2"/>
    <dgm:cxn modelId="{0FBBAD6F-A070-46B9-B092-70F1306B10BB}" type="presParOf" srcId="{5D44572A-8C82-4860-AAF9-6E95945B2FCE}" destId="{F86D5E3C-79A4-4D3A-A618-7CACFCC21B63}" srcOrd="2" destOrd="0" presId="urn:microsoft.com/office/officeart/2005/8/layout/chevron2"/>
    <dgm:cxn modelId="{3E7BABD3-C4E6-40FE-ADC1-50FCEEA176BE}" type="presParOf" srcId="{F86D5E3C-79A4-4D3A-A618-7CACFCC21B63}" destId="{7FB6B6BC-1799-4211-A074-58F9DCA4E047}" srcOrd="0" destOrd="0" presId="urn:microsoft.com/office/officeart/2005/8/layout/chevron2"/>
    <dgm:cxn modelId="{02AFFA55-1DEF-4914-9DEB-224EF2F77C72}" type="presParOf" srcId="{F86D5E3C-79A4-4D3A-A618-7CACFCC21B63}" destId="{24549B67-0C77-46EF-A16A-6D829AD435CE}" srcOrd="1" destOrd="0" presId="urn:microsoft.com/office/officeart/2005/8/layout/chevron2"/>
    <dgm:cxn modelId="{E049D6F7-9D8C-457C-93B0-942BA6827FFF}" type="presParOf" srcId="{5D44572A-8C82-4860-AAF9-6E95945B2FCE}" destId="{EC083270-BEA7-43FF-AC92-02E7DF5121B3}" srcOrd="3" destOrd="0" presId="urn:microsoft.com/office/officeart/2005/8/layout/chevron2"/>
    <dgm:cxn modelId="{309E76B3-ACA6-406D-8E4E-FF2FAD48E8D3}" type="presParOf" srcId="{5D44572A-8C82-4860-AAF9-6E95945B2FCE}" destId="{0966BB20-7A76-4E03-A384-27F44E19E1D1}" srcOrd="4" destOrd="0" presId="urn:microsoft.com/office/officeart/2005/8/layout/chevron2"/>
    <dgm:cxn modelId="{17241C20-86BB-427D-8CCA-DD8AF3578803}" type="presParOf" srcId="{0966BB20-7A76-4E03-A384-27F44E19E1D1}" destId="{1737691B-A2FE-4CD6-B4D8-58A063462505}" srcOrd="0" destOrd="0" presId="urn:microsoft.com/office/officeart/2005/8/layout/chevron2"/>
    <dgm:cxn modelId="{4E4C33B9-E321-427D-98DD-64288CA3F039}" type="presParOf" srcId="{0966BB20-7A76-4E03-A384-27F44E19E1D1}" destId="{705A8876-06CB-46BE-A8D7-788EA401E803}" srcOrd="1" destOrd="0" presId="urn:microsoft.com/office/officeart/2005/8/layout/chevron2"/>
    <dgm:cxn modelId="{0E2F52EA-A96A-48B5-ACDB-57FA81B44FA2}" type="presParOf" srcId="{5D44572A-8C82-4860-AAF9-6E95945B2FCE}" destId="{52473B40-EC64-49E1-AF95-6E3D5DB9973E}" srcOrd="5" destOrd="0" presId="urn:microsoft.com/office/officeart/2005/8/layout/chevron2"/>
    <dgm:cxn modelId="{67883C2A-0D5B-4833-BDAF-FA5F4BFA677B}" type="presParOf" srcId="{5D44572A-8C82-4860-AAF9-6E95945B2FCE}" destId="{AAF26CDB-456C-4338-BC3A-B1CC1ACFEB80}" srcOrd="6" destOrd="0" presId="urn:microsoft.com/office/officeart/2005/8/layout/chevron2"/>
    <dgm:cxn modelId="{4081C4A3-3328-4D89-A405-F4A682AB2DFF}" type="presParOf" srcId="{AAF26CDB-456C-4338-BC3A-B1CC1ACFEB80}" destId="{8AA25B31-CBC7-4ECC-B0DA-E8CD9F69FFD5}" srcOrd="0" destOrd="0" presId="urn:microsoft.com/office/officeart/2005/8/layout/chevron2"/>
    <dgm:cxn modelId="{76AA4743-09A4-4077-8042-2D9A579F9A07}" type="presParOf" srcId="{AAF26CDB-456C-4338-BC3A-B1CC1ACFEB80}" destId="{15D5F568-F784-4250-BEBF-7A80E700B948}"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AC5CDC-8E5A-4405-8E5D-944D8FAE1978}">
      <dsp:nvSpPr>
        <dsp:cNvPr id="0" name=""/>
        <dsp:cNvSpPr/>
      </dsp:nvSpPr>
      <dsp:spPr>
        <a:xfrm>
          <a:off x="0" y="3947600"/>
          <a:ext cx="7887282" cy="0"/>
        </a:xfrm>
        <a:prstGeom prst="line">
          <a:avLst/>
        </a:pr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F30B87-6E21-48BD-9D50-1065DABB1991}">
      <dsp:nvSpPr>
        <dsp:cNvPr id="0" name=""/>
        <dsp:cNvSpPr/>
      </dsp:nvSpPr>
      <dsp:spPr>
        <a:xfrm>
          <a:off x="0" y="3151048"/>
          <a:ext cx="7887282" cy="0"/>
        </a:xfrm>
        <a:prstGeom prst="line">
          <a:avLst/>
        </a:pr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F4D9D9-4A8F-4646-9EB7-61D2FF51C840}">
      <dsp:nvSpPr>
        <dsp:cNvPr id="0" name=""/>
        <dsp:cNvSpPr/>
      </dsp:nvSpPr>
      <dsp:spPr>
        <a:xfrm>
          <a:off x="0" y="2354495"/>
          <a:ext cx="7887282" cy="0"/>
        </a:xfrm>
        <a:prstGeom prst="line">
          <a:avLst/>
        </a:pr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7D91E7-F40A-4673-81C5-58D6B9029139}">
      <dsp:nvSpPr>
        <dsp:cNvPr id="0" name=""/>
        <dsp:cNvSpPr/>
      </dsp:nvSpPr>
      <dsp:spPr>
        <a:xfrm>
          <a:off x="0" y="1557943"/>
          <a:ext cx="7887282" cy="0"/>
        </a:xfrm>
        <a:prstGeom prst="line">
          <a:avLst/>
        </a:pr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DDF9F4-4CEA-4F76-B690-256D74134D34}">
      <dsp:nvSpPr>
        <dsp:cNvPr id="0" name=""/>
        <dsp:cNvSpPr/>
      </dsp:nvSpPr>
      <dsp:spPr>
        <a:xfrm>
          <a:off x="0" y="761390"/>
          <a:ext cx="7887282" cy="0"/>
        </a:xfrm>
        <a:prstGeom prst="line">
          <a:avLst/>
        </a:pr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66AB88-543F-491E-B246-EAFE04CBD7DC}">
      <dsp:nvSpPr>
        <dsp:cNvPr id="0" name=""/>
        <dsp:cNvSpPr/>
      </dsp:nvSpPr>
      <dsp:spPr>
        <a:xfrm>
          <a:off x="2050693" y="2769"/>
          <a:ext cx="5836588" cy="7586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b" anchorCtr="0">
          <a:noAutofit/>
        </a:bodyPr>
        <a:lstStyle/>
        <a:p>
          <a:pPr marL="0" lvl="0" indent="0" algn="l" defTabSz="889000">
            <a:lnSpc>
              <a:spcPct val="90000"/>
            </a:lnSpc>
            <a:spcBef>
              <a:spcPct val="0"/>
            </a:spcBef>
            <a:spcAft>
              <a:spcPct val="35000"/>
            </a:spcAft>
            <a:buNone/>
          </a:pPr>
          <a:r>
            <a:rPr lang="en-US" sz="2000" kern="1200" dirty="0"/>
            <a:t>Past bills to be aware of. </a:t>
          </a:r>
        </a:p>
      </dsp:txBody>
      <dsp:txXfrm>
        <a:off x="2050693" y="2769"/>
        <a:ext cx="5836588" cy="758621"/>
      </dsp:txXfrm>
    </dsp:sp>
    <dsp:sp modelId="{53FC8B04-710C-4948-AB13-C4E1102572B7}">
      <dsp:nvSpPr>
        <dsp:cNvPr id="0" name=""/>
        <dsp:cNvSpPr/>
      </dsp:nvSpPr>
      <dsp:spPr>
        <a:xfrm>
          <a:off x="0" y="2769"/>
          <a:ext cx="2050693" cy="758621"/>
        </a:xfrm>
        <a:prstGeom prst="round2SameRect">
          <a:avLst>
            <a:gd name="adj1" fmla="val 16670"/>
            <a:gd name="adj2" fmla="val 0"/>
          </a:avLst>
        </a:prstGeom>
        <a:solidFill>
          <a:schemeClr val="accent1">
            <a:hueOff val="0"/>
            <a:satOff val="0"/>
            <a:lumOff val="0"/>
            <a:alpha val="8800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Existing Bills </a:t>
          </a:r>
        </a:p>
      </dsp:txBody>
      <dsp:txXfrm>
        <a:off x="37039" y="39808"/>
        <a:ext cx="1976615" cy="721582"/>
      </dsp:txXfrm>
    </dsp:sp>
    <dsp:sp modelId="{3E27E27E-F39F-40F7-A67D-83DFA9459C28}">
      <dsp:nvSpPr>
        <dsp:cNvPr id="0" name=""/>
        <dsp:cNvSpPr/>
      </dsp:nvSpPr>
      <dsp:spPr>
        <a:xfrm>
          <a:off x="2050693" y="799321"/>
          <a:ext cx="5836588" cy="7586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b" anchorCtr="0">
          <a:noAutofit/>
        </a:bodyPr>
        <a:lstStyle/>
        <a:p>
          <a:pPr marL="0" lvl="0" indent="0" algn="l" defTabSz="889000">
            <a:lnSpc>
              <a:spcPct val="90000"/>
            </a:lnSpc>
            <a:spcBef>
              <a:spcPct val="0"/>
            </a:spcBef>
            <a:spcAft>
              <a:spcPct val="35000"/>
            </a:spcAft>
            <a:buNone/>
          </a:pPr>
          <a:r>
            <a:rPr lang="en-US" sz="2000" kern="1200" dirty="0"/>
            <a:t>Work groups created in past legislations</a:t>
          </a:r>
        </a:p>
      </dsp:txBody>
      <dsp:txXfrm>
        <a:off x="2050693" y="799321"/>
        <a:ext cx="5836588" cy="758621"/>
      </dsp:txXfrm>
    </dsp:sp>
    <dsp:sp modelId="{0E47604C-8F61-4BD5-A8D2-F041437CD422}">
      <dsp:nvSpPr>
        <dsp:cNvPr id="0" name=""/>
        <dsp:cNvSpPr/>
      </dsp:nvSpPr>
      <dsp:spPr>
        <a:xfrm>
          <a:off x="0" y="799321"/>
          <a:ext cx="2050693" cy="758621"/>
        </a:xfrm>
        <a:prstGeom prst="round2SameRect">
          <a:avLst>
            <a:gd name="adj1" fmla="val 16670"/>
            <a:gd name="adj2" fmla="val 0"/>
          </a:avLst>
        </a:prstGeom>
        <a:solidFill>
          <a:schemeClr val="accent1">
            <a:alpha val="90000"/>
            <a:hueOff val="0"/>
            <a:satOff val="0"/>
            <a:lumOff val="0"/>
            <a:alphaOff val="-10000"/>
          </a:schemeClr>
        </a:solidFill>
        <a:ln w="12700" cap="flat" cmpd="sng" algn="ctr">
          <a:solidFill>
            <a:schemeClr val="accent1">
              <a:alpha val="90000"/>
              <a:hueOff val="0"/>
              <a:satOff val="0"/>
              <a:lumOff val="0"/>
              <a:alphaOff val="-1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Existing Task groups</a:t>
          </a:r>
        </a:p>
      </dsp:txBody>
      <dsp:txXfrm>
        <a:off x="37039" y="836360"/>
        <a:ext cx="1976615" cy="721582"/>
      </dsp:txXfrm>
    </dsp:sp>
    <dsp:sp modelId="{73DB4124-1605-49F7-A49B-E33834792D95}">
      <dsp:nvSpPr>
        <dsp:cNvPr id="0" name=""/>
        <dsp:cNvSpPr/>
      </dsp:nvSpPr>
      <dsp:spPr>
        <a:xfrm>
          <a:off x="2050693" y="1595874"/>
          <a:ext cx="5836588" cy="7586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b" anchorCtr="0">
          <a:noAutofit/>
        </a:bodyPr>
        <a:lstStyle/>
        <a:p>
          <a:pPr marL="0" lvl="0" indent="0" algn="l" defTabSz="889000">
            <a:lnSpc>
              <a:spcPct val="90000"/>
            </a:lnSpc>
            <a:spcBef>
              <a:spcPct val="0"/>
            </a:spcBef>
            <a:spcAft>
              <a:spcPct val="35000"/>
            </a:spcAft>
            <a:buNone/>
          </a:pPr>
          <a:r>
            <a:rPr lang="en-US" sz="2000" b="0" i="0" kern="1200" dirty="0"/>
            <a:t>Contacts for Outreach to Workgroups</a:t>
          </a:r>
          <a:endParaRPr lang="en-US" sz="2000" kern="1200" dirty="0"/>
        </a:p>
      </dsp:txBody>
      <dsp:txXfrm>
        <a:off x="2050693" y="1595874"/>
        <a:ext cx="5836588" cy="758621"/>
      </dsp:txXfrm>
    </dsp:sp>
    <dsp:sp modelId="{F335411C-CF1B-4B94-8163-0A2C1F797001}">
      <dsp:nvSpPr>
        <dsp:cNvPr id="0" name=""/>
        <dsp:cNvSpPr/>
      </dsp:nvSpPr>
      <dsp:spPr>
        <a:xfrm>
          <a:off x="0" y="1595874"/>
          <a:ext cx="2050693" cy="758621"/>
        </a:xfrm>
        <a:prstGeom prst="round2SameRect">
          <a:avLst>
            <a:gd name="adj1" fmla="val 16670"/>
            <a:gd name="adj2" fmla="val 0"/>
          </a:avLst>
        </a:prstGeom>
        <a:solidFill>
          <a:schemeClr val="accent1">
            <a:alpha val="90000"/>
            <a:hueOff val="0"/>
            <a:satOff val="0"/>
            <a:lumOff val="0"/>
            <a:alphaOff val="-20000"/>
          </a:schemeClr>
        </a:solidFill>
        <a:ln w="12700" cap="flat" cmpd="sng" algn="ctr">
          <a:solidFill>
            <a:schemeClr val="accent1">
              <a:alpha val="90000"/>
              <a:hueOff val="0"/>
              <a:satOff val="0"/>
              <a:lumOff val="0"/>
              <a:alphaOff val="-2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Stakeholder Partners</a:t>
          </a:r>
        </a:p>
      </dsp:txBody>
      <dsp:txXfrm>
        <a:off x="37039" y="1632913"/>
        <a:ext cx="1976615" cy="721582"/>
      </dsp:txXfrm>
    </dsp:sp>
    <dsp:sp modelId="{D9D82D7E-A30B-4BE7-B32C-D8B073A26257}">
      <dsp:nvSpPr>
        <dsp:cNvPr id="0" name=""/>
        <dsp:cNvSpPr/>
      </dsp:nvSpPr>
      <dsp:spPr>
        <a:xfrm>
          <a:off x="2050693" y="2392426"/>
          <a:ext cx="5836588" cy="7586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b" anchorCtr="0">
          <a:noAutofit/>
        </a:bodyPr>
        <a:lstStyle/>
        <a:p>
          <a:pPr marL="0" lvl="0" indent="0" algn="l" defTabSz="889000">
            <a:lnSpc>
              <a:spcPct val="90000"/>
            </a:lnSpc>
            <a:spcBef>
              <a:spcPct val="0"/>
            </a:spcBef>
            <a:spcAft>
              <a:spcPct val="35000"/>
            </a:spcAft>
            <a:buNone/>
          </a:pPr>
          <a:r>
            <a:rPr lang="en-US" sz="2000" kern="1200" dirty="0"/>
            <a:t>Previous Publications and Data.</a:t>
          </a:r>
        </a:p>
      </dsp:txBody>
      <dsp:txXfrm>
        <a:off x="2050693" y="2392426"/>
        <a:ext cx="5836588" cy="758621"/>
      </dsp:txXfrm>
    </dsp:sp>
    <dsp:sp modelId="{95CE3FF9-71D2-47AA-BE2A-A10704AFED95}">
      <dsp:nvSpPr>
        <dsp:cNvPr id="0" name=""/>
        <dsp:cNvSpPr/>
      </dsp:nvSpPr>
      <dsp:spPr>
        <a:xfrm>
          <a:off x="0" y="2392426"/>
          <a:ext cx="2050693" cy="758621"/>
        </a:xfrm>
        <a:prstGeom prst="round2SameRect">
          <a:avLst>
            <a:gd name="adj1" fmla="val 16670"/>
            <a:gd name="adj2" fmla="val 0"/>
          </a:avLst>
        </a:prstGeom>
        <a:solidFill>
          <a:schemeClr val="accent1">
            <a:alpha val="90000"/>
            <a:hueOff val="0"/>
            <a:satOff val="0"/>
            <a:lumOff val="0"/>
            <a:alphaOff val="-30000"/>
          </a:schemeClr>
        </a:solidFill>
        <a:ln w="12700" cap="flat" cmpd="sng" algn="ctr">
          <a:solidFill>
            <a:schemeClr val="accent1">
              <a:alpha val="90000"/>
              <a:hueOff val="0"/>
              <a:satOff val="0"/>
              <a:lumOff val="0"/>
              <a:alphaOff val="-3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Past Publications</a:t>
          </a:r>
        </a:p>
      </dsp:txBody>
      <dsp:txXfrm>
        <a:off x="37039" y="2429465"/>
        <a:ext cx="1976615" cy="721582"/>
      </dsp:txXfrm>
    </dsp:sp>
    <dsp:sp modelId="{A5AD9926-3605-41E6-8488-DFA47B6C0FA2}">
      <dsp:nvSpPr>
        <dsp:cNvPr id="0" name=""/>
        <dsp:cNvSpPr/>
      </dsp:nvSpPr>
      <dsp:spPr>
        <a:xfrm>
          <a:off x="2050693" y="3188979"/>
          <a:ext cx="5836588" cy="7586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b" anchorCtr="0">
          <a:noAutofit/>
        </a:bodyPr>
        <a:lstStyle/>
        <a:p>
          <a:pPr marL="0" lvl="0" indent="0" algn="l" defTabSz="889000">
            <a:lnSpc>
              <a:spcPct val="90000"/>
            </a:lnSpc>
            <a:spcBef>
              <a:spcPct val="0"/>
            </a:spcBef>
            <a:spcAft>
              <a:spcPct val="35000"/>
            </a:spcAft>
            <a:buNone/>
          </a:pPr>
          <a:r>
            <a:rPr lang="en-US" sz="2000" kern="1200" dirty="0"/>
            <a:t>Common terminology</a:t>
          </a:r>
        </a:p>
      </dsp:txBody>
      <dsp:txXfrm>
        <a:off x="2050693" y="3188979"/>
        <a:ext cx="5836588" cy="758621"/>
      </dsp:txXfrm>
    </dsp:sp>
    <dsp:sp modelId="{344D5DB7-0C1C-4479-87B0-2F63ED892068}">
      <dsp:nvSpPr>
        <dsp:cNvPr id="0" name=""/>
        <dsp:cNvSpPr/>
      </dsp:nvSpPr>
      <dsp:spPr>
        <a:xfrm>
          <a:off x="0" y="3188979"/>
          <a:ext cx="2050693" cy="758621"/>
        </a:xfrm>
        <a:prstGeom prst="round2SameRect">
          <a:avLst>
            <a:gd name="adj1" fmla="val 16670"/>
            <a:gd name="adj2" fmla="val 0"/>
          </a:avLst>
        </a:prstGeom>
        <a:solidFill>
          <a:schemeClr val="accent1">
            <a:alpha val="90000"/>
            <a:hueOff val="0"/>
            <a:satOff val="0"/>
            <a:lumOff val="0"/>
            <a:alphaOff val="-40000"/>
          </a:schemeClr>
        </a:solid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Acronyms</a:t>
          </a:r>
          <a:r>
            <a:rPr lang="en-US" sz="3700" kern="1200" dirty="0"/>
            <a:t> </a:t>
          </a:r>
        </a:p>
      </dsp:txBody>
      <dsp:txXfrm>
        <a:off x="37039" y="3226018"/>
        <a:ext cx="1976615" cy="7215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A5C130-269A-4814-98BA-F7CB6191D458}">
      <dsp:nvSpPr>
        <dsp:cNvPr id="0" name=""/>
        <dsp:cNvSpPr/>
      </dsp:nvSpPr>
      <dsp:spPr>
        <a:xfrm>
          <a:off x="88607" y="0"/>
          <a:ext cx="2041357" cy="102067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Category type</a:t>
          </a:r>
        </a:p>
        <a:p>
          <a:pPr marL="0" lvl="0" indent="0" algn="ctr" defTabSz="800100">
            <a:lnSpc>
              <a:spcPct val="90000"/>
            </a:lnSpc>
            <a:spcBef>
              <a:spcPct val="0"/>
            </a:spcBef>
            <a:spcAft>
              <a:spcPct val="35000"/>
            </a:spcAft>
            <a:buNone/>
          </a:pPr>
          <a:r>
            <a:rPr lang="en-US" sz="1800" kern="1200" dirty="0"/>
            <a:t>E.g. System Infrastructure</a:t>
          </a:r>
        </a:p>
      </dsp:txBody>
      <dsp:txXfrm>
        <a:off x="118502" y="29895"/>
        <a:ext cx="1981567" cy="960888"/>
      </dsp:txXfrm>
    </dsp:sp>
    <dsp:sp modelId="{AB12441C-1EB3-4A1F-81AE-EBCEA5C72F62}">
      <dsp:nvSpPr>
        <dsp:cNvPr id="0" name=""/>
        <dsp:cNvSpPr/>
      </dsp:nvSpPr>
      <dsp:spPr>
        <a:xfrm>
          <a:off x="292743" y="1020678"/>
          <a:ext cx="216281" cy="765847"/>
        </a:xfrm>
        <a:custGeom>
          <a:avLst/>
          <a:gdLst/>
          <a:ahLst/>
          <a:cxnLst/>
          <a:rect l="0" t="0" r="0" b="0"/>
          <a:pathLst>
            <a:path>
              <a:moveTo>
                <a:pt x="0" y="0"/>
              </a:moveTo>
              <a:lnTo>
                <a:pt x="0" y="765847"/>
              </a:lnTo>
              <a:lnTo>
                <a:pt x="216281" y="7658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FE7CF11-3753-47AA-AFB8-99987643C7F9}">
      <dsp:nvSpPr>
        <dsp:cNvPr id="0" name=""/>
        <dsp:cNvSpPr/>
      </dsp:nvSpPr>
      <dsp:spPr>
        <a:xfrm>
          <a:off x="509025" y="1276186"/>
          <a:ext cx="1633086" cy="10206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Workgroup</a:t>
          </a:r>
          <a:r>
            <a:rPr lang="en-US" sz="1800" b="1" kern="1200" baseline="0" dirty="0"/>
            <a:t> </a:t>
          </a:r>
        </a:p>
        <a:p>
          <a:pPr marL="0" lvl="0" indent="0" algn="ctr" defTabSz="800100">
            <a:lnSpc>
              <a:spcPct val="90000"/>
            </a:lnSpc>
            <a:spcBef>
              <a:spcPct val="0"/>
            </a:spcBef>
            <a:spcAft>
              <a:spcPct val="35000"/>
            </a:spcAft>
            <a:buNone/>
          </a:pPr>
          <a:r>
            <a:rPr lang="en-US" sz="1200" kern="1200" baseline="0" dirty="0"/>
            <a:t>Subgroups will report to Workgroup </a:t>
          </a:r>
        </a:p>
        <a:p>
          <a:pPr marL="0" lvl="0" indent="0" algn="ctr" defTabSz="800100">
            <a:lnSpc>
              <a:spcPct val="90000"/>
            </a:lnSpc>
            <a:spcBef>
              <a:spcPct val="0"/>
            </a:spcBef>
            <a:spcAft>
              <a:spcPct val="35000"/>
            </a:spcAft>
            <a:buNone/>
          </a:pPr>
          <a:r>
            <a:rPr lang="en-US" sz="1200" kern="1200" baseline="0" dirty="0"/>
            <a:t>Meet once a month</a:t>
          </a:r>
          <a:r>
            <a:rPr lang="en-US" sz="1000" kern="1200" baseline="0" dirty="0"/>
            <a:t>. </a:t>
          </a:r>
          <a:endParaRPr lang="en-US" sz="1000" kern="1200" dirty="0"/>
        </a:p>
      </dsp:txBody>
      <dsp:txXfrm>
        <a:off x="538920" y="1306081"/>
        <a:ext cx="1573296" cy="960888"/>
      </dsp:txXfrm>
    </dsp:sp>
    <dsp:sp modelId="{18C7A08E-BA60-4939-9B61-F1DFE89E3B7F}">
      <dsp:nvSpPr>
        <dsp:cNvPr id="0" name=""/>
        <dsp:cNvSpPr/>
      </dsp:nvSpPr>
      <dsp:spPr>
        <a:xfrm>
          <a:off x="292743" y="1020678"/>
          <a:ext cx="216281" cy="2041695"/>
        </a:xfrm>
        <a:custGeom>
          <a:avLst/>
          <a:gdLst/>
          <a:ahLst/>
          <a:cxnLst/>
          <a:rect l="0" t="0" r="0" b="0"/>
          <a:pathLst>
            <a:path>
              <a:moveTo>
                <a:pt x="0" y="0"/>
              </a:moveTo>
              <a:lnTo>
                <a:pt x="0" y="2041695"/>
              </a:lnTo>
              <a:lnTo>
                <a:pt x="216281" y="20416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763832-8DE5-4FAA-BBCA-A909929EE399}">
      <dsp:nvSpPr>
        <dsp:cNvPr id="0" name=""/>
        <dsp:cNvSpPr/>
      </dsp:nvSpPr>
      <dsp:spPr>
        <a:xfrm>
          <a:off x="509025" y="2552035"/>
          <a:ext cx="1633086" cy="10206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Task to Complete by Subgroup</a:t>
          </a:r>
        </a:p>
        <a:p>
          <a:pPr marL="0" lvl="0" indent="0" algn="ctr" defTabSz="711200">
            <a:lnSpc>
              <a:spcPct val="90000"/>
            </a:lnSpc>
            <a:spcBef>
              <a:spcPct val="0"/>
            </a:spcBef>
            <a:spcAft>
              <a:spcPct val="35000"/>
            </a:spcAft>
            <a:buNone/>
          </a:pPr>
          <a:r>
            <a:rPr lang="en-US" sz="1700" kern="1200" dirty="0"/>
            <a:t> </a:t>
          </a:r>
          <a:r>
            <a:rPr lang="en-US" sz="1200" kern="1200" dirty="0"/>
            <a:t>e.g. Licensure Regulations  </a:t>
          </a:r>
        </a:p>
      </dsp:txBody>
      <dsp:txXfrm>
        <a:off x="538920" y="2581930"/>
        <a:ext cx="1573296" cy="9608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99FF2B-2C2A-4DEB-8D42-5C4066C9E5ED}">
      <dsp:nvSpPr>
        <dsp:cNvPr id="0" name=""/>
        <dsp:cNvSpPr/>
      </dsp:nvSpPr>
      <dsp:spPr>
        <a:xfrm>
          <a:off x="655" y="613001"/>
          <a:ext cx="2820690" cy="3384829"/>
        </a:xfrm>
        <a:prstGeom prst="roundRect">
          <a:avLst>
            <a:gd name="adj" fmla="val 5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96012" rIns="124460" bIns="0" numCol="1" spcCol="1270" anchor="t" anchorCtr="0">
          <a:noAutofit/>
        </a:bodyPr>
        <a:lstStyle/>
        <a:p>
          <a:pPr marL="0" lvl="0" indent="0" algn="r" defTabSz="1244600">
            <a:lnSpc>
              <a:spcPct val="90000"/>
            </a:lnSpc>
            <a:spcBef>
              <a:spcPct val="0"/>
            </a:spcBef>
            <a:spcAft>
              <a:spcPct val="35000"/>
            </a:spcAft>
            <a:buNone/>
          </a:pPr>
          <a:r>
            <a:rPr lang="en-US" sz="2800" kern="1200" dirty="0"/>
            <a:t>Subgroup </a:t>
          </a:r>
        </a:p>
      </dsp:txBody>
      <dsp:txXfrm rot="16200000">
        <a:off x="-1105055" y="1718712"/>
        <a:ext cx="2775559" cy="564138"/>
      </dsp:txXfrm>
    </dsp:sp>
    <dsp:sp modelId="{32C67755-94A8-4A10-A2FD-597F7FE2BD83}">
      <dsp:nvSpPr>
        <dsp:cNvPr id="0" name=""/>
        <dsp:cNvSpPr/>
      </dsp:nvSpPr>
      <dsp:spPr>
        <a:xfrm>
          <a:off x="564793" y="613001"/>
          <a:ext cx="2101414" cy="3384829"/>
        </a:xfrm>
        <a:prstGeom prst="rect">
          <a:avLst/>
        </a:prstGeom>
        <a:noFill/>
        <a:ln>
          <a:noFill/>
        </a:ln>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en-US" sz="1400" kern="1200" dirty="0"/>
            <a:t>Assign Tasks</a:t>
          </a:r>
        </a:p>
        <a:p>
          <a:pPr marL="0" lvl="0" indent="0" algn="l" defTabSz="622300">
            <a:lnSpc>
              <a:spcPct val="90000"/>
            </a:lnSpc>
            <a:spcBef>
              <a:spcPct val="0"/>
            </a:spcBef>
            <a:spcAft>
              <a:spcPct val="35000"/>
            </a:spcAft>
            <a:buNone/>
          </a:pPr>
          <a:r>
            <a:rPr lang="en-US" sz="1400" kern="1200" dirty="0"/>
            <a:t>Collect and review the data</a:t>
          </a:r>
        </a:p>
        <a:p>
          <a:pPr marL="0" lvl="0" indent="0" algn="l" defTabSz="622300">
            <a:lnSpc>
              <a:spcPct val="90000"/>
            </a:lnSpc>
            <a:spcBef>
              <a:spcPct val="0"/>
            </a:spcBef>
            <a:spcAft>
              <a:spcPct val="35000"/>
            </a:spcAft>
            <a:buNone/>
          </a:pPr>
          <a:r>
            <a:rPr lang="en-US" sz="1400" kern="1200" dirty="0"/>
            <a:t>Identify strategies and solutions</a:t>
          </a:r>
        </a:p>
        <a:p>
          <a:pPr marL="0" lvl="0" indent="0" algn="l" defTabSz="622300">
            <a:lnSpc>
              <a:spcPct val="90000"/>
            </a:lnSpc>
            <a:spcBef>
              <a:spcPct val="0"/>
            </a:spcBef>
            <a:spcAft>
              <a:spcPct val="35000"/>
            </a:spcAft>
            <a:buNone/>
          </a:pPr>
          <a:r>
            <a:rPr lang="en-US" sz="1400" kern="1200" dirty="0"/>
            <a:t>Build consensus</a:t>
          </a:r>
        </a:p>
        <a:p>
          <a:pPr marL="0" lvl="0" indent="0" algn="l" defTabSz="1155700">
            <a:lnSpc>
              <a:spcPct val="90000"/>
            </a:lnSpc>
            <a:spcBef>
              <a:spcPct val="0"/>
            </a:spcBef>
            <a:spcAft>
              <a:spcPct val="35000"/>
            </a:spcAft>
            <a:buNone/>
          </a:pPr>
          <a:endParaRPr lang="en-US" sz="2600" kern="1200" dirty="0"/>
        </a:p>
      </dsp:txBody>
      <dsp:txXfrm>
        <a:off x="564793" y="613001"/>
        <a:ext cx="2101414" cy="3384829"/>
      </dsp:txXfrm>
    </dsp:sp>
    <dsp:sp modelId="{5AD01667-61DF-44CF-A810-CA53391C126B}">
      <dsp:nvSpPr>
        <dsp:cNvPr id="0" name=""/>
        <dsp:cNvSpPr/>
      </dsp:nvSpPr>
      <dsp:spPr>
        <a:xfrm>
          <a:off x="2920070" y="613001"/>
          <a:ext cx="2820690" cy="3384829"/>
        </a:xfrm>
        <a:prstGeom prst="roundRect">
          <a:avLst>
            <a:gd name="adj" fmla="val 5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96012" rIns="124460" bIns="0" numCol="1" spcCol="1270" anchor="t" anchorCtr="0">
          <a:noAutofit/>
        </a:bodyPr>
        <a:lstStyle/>
        <a:p>
          <a:pPr marL="0" lvl="0" indent="0" algn="r" defTabSz="1244600">
            <a:lnSpc>
              <a:spcPct val="90000"/>
            </a:lnSpc>
            <a:spcBef>
              <a:spcPct val="0"/>
            </a:spcBef>
            <a:spcAft>
              <a:spcPct val="35000"/>
            </a:spcAft>
            <a:buNone/>
          </a:pPr>
          <a:r>
            <a:rPr lang="en-US" sz="2800" kern="1200" dirty="0"/>
            <a:t>Workgroup</a:t>
          </a:r>
        </a:p>
      </dsp:txBody>
      <dsp:txXfrm rot="16200000">
        <a:off x="1814359" y="1718712"/>
        <a:ext cx="2775559" cy="564138"/>
      </dsp:txXfrm>
    </dsp:sp>
    <dsp:sp modelId="{46D2DD1E-9D09-4DB7-928B-86472400DCB3}">
      <dsp:nvSpPr>
        <dsp:cNvPr id="0" name=""/>
        <dsp:cNvSpPr/>
      </dsp:nvSpPr>
      <dsp:spPr>
        <a:xfrm rot="5400000">
          <a:off x="2685414" y="3303646"/>
          <a:ext cx="497519" cy="423103"/>
        </a:xfrm>
        <a:prstGeom prst="flowChartExtra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8EA0D3F5-5C05-4BDB-AB97-142AA23DB81F}">
      <dsp:nvSpPr>
        <dsp:cNvPr id="0" name=""/>
        <dsp:cNvSpPr/>
      </dsp:nvSpPr>
      <dsp:spPr>
        <a:xfrm>
          <a:off x="3484208" y="613001"/>
          <a:ext cx="2101414" cy="3384829"/>
        </a:xfrm>
        <a:prstGeom prst="rect">
          <a:avLst/>
        </a:prstGeom>
        <a:noFill/>
        <a:ln>
          <a:noFill/>
        </a:ln>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en-US" sz="1400" kern="1200" dirty="0"/>
            <a:t>Identify task / assign to subgroups </a:t>
          </a:r>
        </a:p>
        <a:p>
          <a:pPr marL="0" lvl="0" indent="0" algn="l" defTabSz="622300">
            <a:lnSpc>
              <a:spcPct val="90000"/>
            </a:lnSpc>
            <a:spcBef>
              <a:spcPct val="0"/>
            </a:spcBef>
            <a:spcAft>
              <a:spcPct val="35000"/>
            </a:spcAft>
            <a:buNone/>
          </a:pPr>
          <a:r>
            <a:rPr lang="en-US" sz="1400" kern="1200" dirty="0"/>
            <a:t>Vet subgroup</a:t>
          </a:r>
        </a:p>
        <a:p>
          <a:pPr marL="0" lvl="0" indent="0" algn="l" defTabSz="622300">
            <a:lnSpc>
              <a:spcPct val="90000"/>
            </a:lnSpc>
            <a:spcBef>
              <a:spcPct val="0"/>
            </a:spcBef>
            <a:spcAft>
              <a:spcPct val="35000"/>
            </a:spcAft>
            <a:buNone/>
          </a:pPr>
          <a:r>
            <a:rPr lang="en-US" sz="1400" kern="1200" dirty="0"/>
            <a:t>Provides oversight of tasks </a:t>
          </a:r>
        </a:p>
        <a:p>
          <a:pPr marL="0" lvl="0" indent="0" algn="l" defTabSz="622300">
            <a:lnSpc>
              <a:spcPct val="90000"/>
            </a:lnSpc>
            <a:spcBef>
              <a:spcPct val="0"/>
            </a:spcBef>
            <a:spcAft>
              <a:spcPct val="35000"/>
            </a:spcAft>
            <a:buNone/>
          </a:pPr>
          <a:r>
            <a:rPr lang="en-US" sz="1400" kern="1200" dirty="0"/>
            <a:t>Finalize recommendations from subgroups</a:t>
          </a:r>
        </a:p>
        <a:p>
          <a:pPr marL="0" lvl="0" indent="0" algn="l" defTabSz="977900">
            <a:lnSpc>
              <a:spcPct val="90000"/>
            </a:lnSpc>
            <a:spcBef>
              <a:spcPct val="0"/>
            </a:spcBef>
            <a:spcAft>
              <a:spcPct val="35000"/>
            </a:spcAft>
            <a:buNone/>
          </a:pPr>
          <a:endParaRPr lang="en-US" sz="2200" kern="1200" dirty="0"/>
        </a:p>
      </dsp:txBody>
      <dsp:txXfrm>
        <a:off x="3484208" y="613001"/>
        <a:ext cx="2101414" cy="3384829"/>
      </dsp:txXfrm>
    </dsp:sp>
    <dsp:sp modelId="{E2F4AEA0-C6C4-4E5F-B18F-725448A1AA9E}">
      <dsp:nvSpPr>
        <dsp:cNvPr id="0" name=""/>
        <dsp:cNvSpPr/>
      </dsp:nvSpPr>
      <dsp:spPr>
        <a:xfrm>
          <a:off x="5839485" y="613001"/>
          <a:ext cx="2820690" cy="3384829"/>
        </a:xfrm>
        <a:prstGeom prst="roundRect">
          <a:avLst>
            <a:gd name="adj" fmla="val 5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96012" rIns="124460" bIns="0" numCol="1" spcCol="1270" anchor="t" anchorCtr="0">
          <a:noAutofit/>
        </a:bodyPr>
        <a:lstStyle/>
        <a:p>
          <a:pPr marL="0" lvl="0" indent="0" algn="r" defTabSz="1244600">
            <a:lnSpc>
              <a:spcPct val="90000"/>
            </a:lnSpc>
            <a:spcBef>
              <a:spcPct val="0"/>
            </a:spcBef>
            <a:spcAft>
              <a:spcPct val="35000"/>
            </a:spcAft>
            <a:buNone/>
          </a:pPr>
          <a:r>
            <a:rPr lang="en-US" sz="2800" kern="1200" dirty="0"/>
            <a:t>TCBHPC</a:t>
          </a:r>
        </a:p>
      </dsp:txBody>
      <dsp:txXfrm rot="16200000">
        <a:off x="4733774" y="1718712"/>
        <a:ext cx="2775559" cy="564138"/>
      </dsp:txXfrm>
    </dsp:sp>
    <dsp:sp modelId="{C86522B7-C738-4501-80E6-A59BAAEF50FD}">
      <dsp:nvSpPr>
        <dsp:cNvPr id="0" name=""/>
        <dsp:cNvSpPr/>
      </dsp:nvSpPr>
      <dsp:spPr>
        <a:xfrm rot="5400000">
          <a:off x="5604829" y="3303646"/>
          <a:ext cx="497519" cy="423103"/>
        </a:xfrm>
        <a:prstGeom prst="flowChartExtra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0F9294A3-9E76-409E-B535-0865819B2E67}">
      <dsp:nvSpPr>
        <dsp:cNvPr id="0" name=""/>
        <dsp:cNvSpPr/>
      </dsp:nvSpPr>
      <dsp:spPr>
        <a:xfrm>
          <a:off x="6403623" y="613001"/>
          <a:ext cx="2101414" cy="3384829"/>
        </a:xfrm>
        <a:prstGeom prst="rect">
          <a:avLst/>
        </a:prstGeom>
        <a:noFill/>
        <a:ln>
          <a:noFill/>
        </a:ln>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en-US" sz="1400" kern="1200" dirty="0"/>
            <a:t>Identify strategic goals. 
Direct workgroup. 
Provide oversight of the workgroup's tasks.
Vote on proposed recommendations.  
Make final changes to proposed workgroup plans and recommendations.
Provide oversight of the implementation of recommendations</a:t>
          </a:r>
          <a:r>
            <a:rPr lang="en-US" sz="1800" kern="1200" dirty="0"/>
            <a:t>.</a:t>
          </a:r>
        </a:p>
      </dsp:txBody>
      <dsp:txXfrm>
        <a:off x="6403623" y="613001"/>
        <a:ext cx="2101414" cy="33848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7E9F21-1F1C-4F38-9D51-42E58F56ECA9}">
      <dsp:nvSpPr>
        <dsp:cNvPr id="0" name=""/>
        <dsp:cNvSpPr/>
      </dsp:nvSpPr>
      <dsp:spPr>
        <a:xfrm>
          <a:off x="1757157" y="-112868"/>
          <a:ext cx="4687448" cy="4687448"/>
        </a:xfrm>
        <a:prstGeom prst="circularArrow">
          <a:avLst>
            <a:gd name="adj1" fmla="val 4668"/>
            <a:gd name="adj2" fmla="val 272909"/>
            <a:gd name="adj3" fmla="val 12888934"/>
            <a:gd name="adj4" fmla="val 17991720"/>
            <a:gd name="adj5" fmla="val 484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34FC3C-7E9C-48B7-A5BA-A8D5C9E73BCC}">
      <dsp:nvSpPr>
        <dsp:cNvPr id="0" name=""/>
        <dsp:cNvSpPr/>
      </dsp:nvSpPr>
      <dsp:spPr>
        <a:xfrm>
          <a:off x="2563051" y="1632"/>
          <a:ext cx="3075661" cy="153783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January </a:t>
          </a:r>
        </a:p>
        <a:p>
          <a:pPr marL="114300" lvl="1" indent="-114300" algn="l" defTabSz="577850">
            <a:lnSpc>
              <a:spcPct val="90000"/>
            </a:lnSpc>
            <a:spcBef>
              <a:spcPct val="0"/>
            </a:spcBef>
            <a:spcAft>
              <a:spcPct val="15000"/>
            </a:spcAft>
            <a:buChar char="•"/>
          </a:pPr>
          <a:r>
            <a:rPr lang="en-US" sz="1300" kern="1200" dirty="0"/>
            <a:t>TCBHPC votes on proposed recommendations.</a:t>
          </a:r>
        </a:p>
      </dsp:txBody>
      <dsp:txXfrm>
        <a:off x="2638122" y="76703"/>
        <a:ext cx="2925519" cy="1387688"/>
      </dsp:txXfrm>
    </dsp:sp>
    <dsp:sp modelId="{0CD365E5-D5D7-4AEA-9D0A-796F7303C21F}">
      <dsp:nvSpPr>
        <dsp:cNvPr id="0" name=""/>
        <dsp:cNvSpPr/>
      </dsp:nvSpPr>
      <dsp:spPr>
        <a:xfrm>
          <a:off x="4246156" y="1684738"/>
          <a:ext cx="3075661" cy="153783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February – June</a:t>
          </a:r>
        </a:p>
        <a:p>
          <a:pPr marL="114300" lvl="1" indent="-114300" algn="l" defTabSz="577850">
            <a:lnSpc>
              <a:spcPct val="90000"/>
            </a:lnSpc>
            <a:spcBef>
              <a:spcPct val="0"/>
            </a:spcBef>
            <a:spcAft>
              <a:spcPct val="15000"/>
            </a:spcAft>
            <a:buChar char="•"/>
          </a:pPr>
          <a:r>
            <a:rPr lang="en-US" sz="1300" kern="1200" dirty="0"/>
            <a:t>Legislative Session </a:t>
          </a:r>
        </a:p>
        <a:p>
          <a:pPr marL="114300" lvl="1" indent="-114300" algn="l" defTabSz="577850">
            <a:lnSpc>
              <a:spcPct val="90000"/>
            </a:lnSpc>
            <a:spcBef>
              <a:spcPct val="0"/>
            </a:spcBef>
            <a:spcAft>
              <a:spcPct val="15000"/>
            </a:spcAft>
            <a:buChar char="•"/>
          </a:pPr>
          <a:r>
            <a:rPr lang="en-US" sz="1300" kern="1200" dirty="0"/>
            <a:t>Public Hearings </a:t>
          </a:r>
        </a:p>
      </dsp:txBody>
      <dsp:txXfrm>
        <a:off x="4321227" y="1759809"/>
        <a:ext cx="2925519" cy="1387688"/>
      </dsp:txXfrm>
    </dsp:sp>
    <dsp:sp modelId="{F3925E9C-3A02-4E5B-B477-031DB06ED0CE}">
      <dsp:nvSpPr>
        <dsp:cNvPr id="0" name=""/>
        <dsp:cNvSpPr/>
      </dsp:nvSpPr>
      <dsp:spPr>
        <a:xfrm>
          <a:off x="2563051" y="3367843"/>
          <a:ext cx="3075661" cy="153783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March-September</a:t>
          </a:r>
        </a:p>
        <a:p>
          <a:pPr marL="114300" lvl="1" indent="-114300" algn="l" defTabSz="577850">
            <a:lnSpc>
              <a:spcPct val="90000"/>
            </a:lnSpc>
            <a:spcBef>
              <a:spcPct val="0"/>
            </a:spcBef>
            <a:spcAft>
              <a:spcPct val="15000"/>
            </a:spcAft>
            <a:buChar char="•"/>
          </a:pPr>
          <a:r>
            <a:rPr lang="en-US" sz="1300" kern="1200" dirty="0"/>
            <a:t>Workgroups convene</a:t>
          </a:r>
        </a:p>
        <a:p>
          <a:pPr marL="114300" lvl="1" indent="-114300" algn="l" defTabSz="577850">
            <a:lnSpc>
              <a:spcPct val="90000"/>
            </a:lnSpc>
            <a:spcBef>
              <a:spcPct val="0"/>
            </a:spcBef>
            <a:spcAft>
              <a:spcPct val="15000"/>
            </a:spcAft>
            <a:buChar char="•"/>
          </a:pPr>
          <a:r>
            <a:rPr lang="en-US" sz="1300" kern="1200" dirty="0"/>
            <a:t>Create yearly workplans</a:t>
          </a:r>
        </a:p>
        <a:p>
          <a:pPr marL="114300" lvl="1" indent="-114300" algn="l" defTabSz="577850">
            <a:lnSpc>
              <a:spcPct val="90000"/>
            </a:lnSpc>
            <a:spcBef>
              <a:spcPct val="0"/>
            </a:spcBef>
            <a:spcAft>
              <a:spcPct val="15000"/>
            </a:spcAft>
            <a:buChar char="•"/>
          </a:pPr>
          <a:r>
            <a:rPr lang="en-US" sz="1300" kern="1200" dirty="0"/>
            <a:t>Subgroups perform assigned tasks to accomplish goal </a:t>
          </a:r>
        </a:p>
      </dsp:txBody>
      <dsp:txXfrm>
        <a:off x="2638122" y="3442914"/>
        <a:ext cx="2925519" cy="1387688"/>
      </dsp:txXfrm>
    </dsp:sp>
    <dsp:sp modelId="{ACF57D49-571F-4991-9C87-57DE15318BD8}">
      <dsp:nvSpPr>
        <dsp:cNvPr id="0" name=""/>
        <dsp:cNvSpPr/>
      </dsp:nvSpPr>
      <dsp:spPr>
        <a:xfrm>
          <a:off x="879945" y="1684738"/>
          <a:ext cx="3075661" cy="153783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October- December </a:t>
          </a:r>
        </a:p>
        <a:p>
          <a:pPr marL="114300" lvl="1" indent="-114300" algn="l" defTabSz="577850">
            <a:lnSpc>
              <a:spcPct val="90000"/>
            </a:lnSpc>
            <a:spcBef>
              <a:spcPct val="0"/>
            </a:spcBef>
            <a:spcAft>
              <a:spcPct val="15000"/>
            </a:spcAft>
            <a:buChar char="•"/>
          </a:pPr>
          <a:r>
            <a:rPr lang="en-US" sz="1300" kern="1200" dirty="0"/>
            <a:t>Draft language of proposed recommendations from all workgroups </a:t>
          </a:r>
        </a:p>
        <a:p>
          <a:pPr marL="114300" lvl="1" indent="-114300" algn="l" defTabSz="577850">
            <a:lnSpc>
              <a:spcPct val="90000"/>
            </a:lnSpc>
            <a:spcBef>
              <a:spcPct val="0"/>
            </a:spcBef>
            <a:spcAft>
              <a:spcPct val="15000"/>
            </a:spcAft>
            <a:buChar char="•"/>
          </a:pPr>
          <a:r>
            <a:rPr lang="en-US" sz="1300" kern="1200" dirty="0"/>
            <a:t>Consensus building </a:t>
          </a:r>
        </a:p>
        <a:p>
          <a:pPr marL="114300" lvl="1" indent="-114300" algn="l" defTabSz="577850">
            <a:lnSpc>
              <a:spcPct val="90000"/>
            </a:lnSpc>
            <a:spcBef>
              <a:spcPct val="0"/>
            </a:spcBef>
            <a:spcAft>
              <a:spcPct val="15000"/>
            </a:spcAft>
            <a:buChar char="•"/>
          </a:pPr>
          <a:r>
            <a:rPr lang="en-US" sz="1300" kern="1200" dirty="0"/>
            <a:t>Community information/ Forms</a:t>
          </a:r>
        </a:p>
      </dsp:txBody>
      <dsp:txXfrm>
        <a:off x="955016" y="1759809"/>
        <a:ext cx="2925519" cy="13876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C9A042-6A9E-4826-B56E-57C9D5DF634A}">
      <dsp:nvSpPr>
        <dsp:cNvPr id="0" name=""/>
        <dsp:cNvSpPr/>
      </dsp:nvSpPr>
      <dsp:spPr>
        <a:xfrm rot="5400000">
          <a:off x="-189170" y="192688"/>
          <a:ext cx="1261136" cy="88279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September 2023 </a:t>
          </a:r>
        </a:p>
      </dsp:txBody>
      <dsp:txXfrm rot="-5400000">
        <a:off x="1" y="444916"/>
        <a:ext cx="882795" cy="378341"/>
      </dsp:txXfrm>
    </dsp:sp>
    <dsp:sp modelId="{B120CDDD-A863-419E-A3CF-580243A73E54}">
      <dsp:nvSpPr>
        <dsp:cNvPr id="0" name=""/>
        <dsp:cNvSpPr/>
      </dsp:nvSpPr>
      <dsp:spPr>
        <a:xfrm rot="5400000">
          <a:off x="3877714" y="-2991401"/>
          <a:ext cx="819738" cy="680957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just" defTabSz="666750">
            <a:lnSpc>
              <a:spcPct val="90000"/>
            </a:lnSpc>
            <a:spcBef>
              <a:spcPct val="0"/>
            </a:spcBef>
            <a:spcAft>
              <a:spcPct val="15000"/>
            </a:spcAft>
            <a:buChar char="•"/>
          </a:pPr>
          <a:r>
            <a:rPr lang="en-US" sz="1500" kern="1200" dirty="0"/>
            <a:t>Gather and review workgroup and operational plan feedback</a:t>
          </a:r>
        </a:p>
        <a:p>
          <a:pPr marL="114300" lvl="1" indent="-114300" algn="just" defTabSz="666750">
            <a:lnSpc>
              <a:spcPct val="90000"/>
            </a:lnSpc>
            <a:spcBef>
              <a:spcPct val="0"/>
            </a:spcBef>
            <a:spcAft>
              <a:spcPct val="15000"/>
            </a:spcAft>
            <a:buChar char="•"/>
          </a:pPr>
          <a:r>
            <a:rPr lang="en-US" sz="1500" kern="1200" dirty="0"/>
            <a:t>Appointing Co-Chairs to workgroups. </a:t>
          </a:r>
        </a:p>
        <a:p>
          <a:pPr marL="114300" lvl="1" indent="-114300" algn="l" defTabSz="666750">
            <a:lnSpc>
              <a:spcPct val="90000"/>
            </a:lnSpc>
            <a:spcBef>
              <a:spcPct val="0"/>
            </a:spcBef>
            <a:spcAft>
              <a:spcPct val="15000"/>
            </a:spcAft>
            <a:buChar char="•"/>
          </a:pPr>
          <a:r>
            <a:rPr lang="en-US" sz="1500" kern="1200" dirty="0"/>
            <a:t>System Stakeholder meetings</a:t>
          </a:r>
        </a:p>
      </dsp:txBody>
      <dsp:txXfrm rot="-5400000">
        <a:off x="882795" y="43534"/>
        <a:ext cx="6769561" cy="739706"/>
      </dsp:txXfrm>
    </dsp:sp>
    <dsp:sp modelId="{7FB6B6BC-1799-4211-A074-58F9DCA4E047}">
      <dsp:nvSpPr>
        <dsp:cNvPr id="0" name=""/>
        <dsp:cNvSpPr/>
      </dsp:nvSpPr>
      <dsp:spPr>
        <a:xfrm rot="5400000">
          <a:off x="-189170" y="1307349"/>
          <a:ext cx="1261136" cy="88279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October 2023</a:t>
          </a:r>
        </a:p>
      </dsp:txBody>
      <dsp:txXfrm rot="-5400000">
        <a:off x="1" y="1559577"/>
        <a:ext cx="882795" cy="378341"/>
      </dsp:txXfrm>
    </dsp:sp>
    <dsp:sp modelId="{24549B67-0C77-46EF-A16A-6D829AD435CE}">
      <dsp:nvSpPr>
        <dsp:cNvPr id="0" name=""/>
        <dsp:cNvSpPr/>
      </dsp:nvSpPr>
      <dsp:spPr>
        <a:xfrm rot="5400000">
          <a:off x="3877714" y="-1833072"/>
          <a:ext cx="819738" cy="680957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Workgroups convene</a:t>
          </a:r>
        </a:p>
        <a:p>
          <a:pPr marL="114300" lvl="1" indent="-114300" algn="l" defTabSz="666750">
            <a:lnSpc>
              <a:spcPct val="90000"/>
            </a:lnSpc>
            <a:spcBef>
              <a:spcPct val="0"/>
            </a:spcBef>
            <a:spcAft>
              <a:spcPct val="15000"/>
            </a:spcAft>
            <a:buChar char="•"/>
          </a:pPr>
          <a:r>
            <a:rPr lang="en-US" sz="1500" kern="1200" dirty="0"/>
            <a:t>Draft workgroup project plans and timelines</a:t>
          </a:r>
        </a:p>
        <a:p>
          <a:pPr marL="114300" lvl="1" indent="-114300" algn="l" defTabSz="666750">
            <a:lnSpc>
              <a:spcPct val="90000"/>
            </a:lnSpc>
            <a:spcBef>
              <a:spcPct val="0"/>
            </a:spcBef>
            <a:spcAft>
              <a:spcPct val="15000"/>
            </a:spcAft>
            <a:buChar char="•"/>
          </a:pPr>
          <a:r>
            <a:rPr lang="en-US" sz="1500" kern="1200" dirty="0"/>
            <a:t>TCB-level setting training</a:t>
          </a:r>
        </a:p>
      </dsp:txBody>
      <dsp:txXfrm rot="-5400000">
        <a:off x="882795" y="1201863"/>
        <a:ext cx="6769561" cy="739706"/>
      </dsp:txXfrm>
    </dsp:sp>
    <dsp:sp modelId="{1737691B-A2FE-4CD6-B4D8-58A063462505}">
      <dsp:nvSpPr>
        <dsp:cNvPr id="0" name=""/>
        <dsp:cNvSpPr/>
      </dsp:nvSpPr>
      <dsp:spPr>
        <a:xfrm rot="5400000">
          <a:off x="-189170" y="2422011"/>
          <a:ext cx="1261136" cy="88279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November 2023</a:t>
          </a:r>
        </a:p>
      </dsp:txBody>
      <dsp:txXfrm rot="-5400000">
        <a:off x="1" y="2674239"/>
        <a:ext cx="882795" cy="378341"/>
      </dsp:txXfrm>
    </dsp:sp>
    <dsp:sp modelId="{705A8876-06CB-46BE-A8D7-788EA401E803}">
      <dsp:nvSpPr>
        <dsp:cNvPr id="0" name=""/>
        <dsp:cNvSpPr/>
      </dsp:nvSpPr>
      <dsp:spPr>
        <a:xfrm rot="5400000">
          <a:off x="3877714" y="-762078"/>
          <a:ext cx="819738" cy="680957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Draft possible reports/legislative recommendations</a:t>
          </a:r>
        </a:p>
        <a:p>
          <a:pPr marL="114300" lvl="1" indent="-114300" algn="l" defTabSz="666750">
            <a:lnSpc>
              <a:spcPct val="90000"/>
            </a:lnSpc>
            <a:spcBef>
              <a:spcPct val="0"/>
            </a:spcBef>
            <a:spcAft>
              <a:spcPct val="15000"/>
            </a:spcAft>
            <a:buChar char="•"/>
          </a:pPr>
          <a:r>
            <a:rPr lang="en-US" sz="1500" kern="1200" dirty="0"/>
            <a:t>Draft strategic plan to be delivered to the Committee</a:t>
          </a:r>
        </a:p>
      </dsp:txBody>
      <dsp:txXfrm rot="-5400000">
        <a:off x="882795" y="2272857"/>
        <a:ext cx="6769561" cy="739706"/>
      </dsp:txXfrm>
    </dsp:sp>
    <dsp:sp modelId="{8AA25B31-CBC7-4ECC-B0DA-E8CD9F69FFD5}">
      <dsp:nvSpPr>
        <dsp:cNvPr id="0" name=""/>
        <dsp:cNvSpPr/>
      </dsp:nvSpPr>
      <dsp:spPr>
        <a:xfrm rot="5400000">
          <a:off x="-189170" y="3536673"/>
          <a:ext cx="1261136" cy="88279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December 2023</a:t>
          </a:r>
        </a:p>
      </dsp:txBody>
      <dsp:txXfrm rot="-5400000">
        <a:off x="1" y="3788901"/>
        <a:ext cx="882795" cy="378341"/>
      </dsp:txXfrm>
    </dsp:sp>
    <dsp:sp modelId="{15D5F568-F784-4250-BEBF-7A80E700B948}">
      <dsp:nvSpPr>
        <dsp:cNvPr id="0" name=""/>
        <dsp:cNvSpPr/>
      </dsp:nvSpPr>
      <dsp:spPr>
        <a:xfrm rot="5400000">
          <a:off x="3877714" y="352583"/>
          <a:ext cx="819738" cy="680957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Finalize strategic plan</a:t>
          </a:r>
        </a:p>
        <a:p>
          <a:pPr marL="114300" lvl="1" indent="-114300" algn="l" defTabSz="666750">
            <a:lnSpc>
              <a:spcPct val="90000"/>
            </a:lnSpc>
            <a:spcBef>
              <a:spcPct val="0"/>
            </a:spcBef>
            <a:spcAft>
              <a:spcPct val="15000"/>
            </a:spcAft>
            <a:buChar char="•"/>
          </a:pPr>
          <a:r>
            <a:rPr lang="en-US" sz="1500" kern="1200" dirty="0"/>
            <a:t>Finalize any corresponding plans in the agenda for the Committee. </a:t>
          </a:r>
        </a:p>
      </dsp:txBody>
      <dsp:txXfrm rot="-5400000">
        <a:off x="882795" y="3387518"/>
        <a:ext cx="6769561" cy="739706"/>
      </dsp:txXfrm>
    </dsp:sp>
  </dsp:spTree>
</dsp:drawing>
</file>

<file path=ppt/diagrams/layout1.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C130DC-D4D0-4029-9B35-1A2EC1655BFE}" type="datetimeFigureOut">
              <a:rPr lang="en-US" smtClean="0"/>
              <a:t>9/6/2023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B603C2-1D8F-49C6-B984-5B3BBC71548F}" type="slidenum">
              <a:rPr lang="en-US" smtClean="0"/>
              <a:t>‹#›</a:t>
            </a:fld>
            <a:endParaRPr lang="en-US" dirty="0"/>
          </a:p>
        </p:txBody>
      </p:sp>
    </p:spTree>
    <p:extLst>
      <p:ext uri="{BB962C8B-B14F-4D97-AF65-F5344CB8AC3E}">
        <p14:creationId xmlns:p14="http://schemas.microsoft.com/office/powerpoint/2010/main" val="4192234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asreenivasan@newhaven.edu"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mailto:imendietamartinez@newhaven.edu" TargetMode="External"/><Relationship Id="rId4" Type="http://schemas.openxmlformats.org/officeDocument/2006/relationships/hyperlink" Target="mailto:ENowakowski@newhaven.edu"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Char char="•"/>
            </a:pPr>
            <a:r>
              <a:rPr lang="en-US" sz="1200" dirty="0"/>
              <a:t>Aishwarya Sreenivasan</a:t>
            </a:r>
            <a:br>
              <a:rPr lang="en-US" sz="1200" dirty="0"/>
            </a:br>
            <a:r>
              <a:rPr lang="en-US" sz="1200" dirty="0"/>
              <a:t>  Project Manager</a:t>
            </a:r>
            <a:br>
              <a:rPr lang="en-US" sz="1200" dirty="0"/>
            </a:br>
            <a:r>
              <a:rPr lang="en-US" sz="1200" dirty="0"/>
              <a:t>  </a:t>
            </a:r>
            <a:r>
              <a:rPr lang="en-US" sz="1200" dirty="0">
                <a:solidFill>
                  <a:schemeClr val="accent5">
                    <a:lumMod val="75000"/>
                  </a:schemeClr>
                </a:solidFill>
                <a:hlinkClick r:id="rId3"/>
              </a:rPr>
              <a:t>asreenivasan@newhaven.edu</a:t>
            </a:r>
            <a:endParaRPr lang="en-US" sz="1200" dirty="0">
              <a:solidFill>
                <a:schemeClr val="accent5">
                  <a:lumMod val="75000"/>
                </a:schemeClr>
              </a:solidFill>
            </a:endParaRPr>
          </a:p>
          <a:p>
            <a:pPr lvl="0"/>
            <a:endParaRPr lang="en-US" sz="1200" dirty="0">
              <a:solidFill>
                <a:schemeClr val="accent5">
                  <a:lumMod val="75000"/>
                </a:schemeClr>
              </a:solidFill>
            </a:endParaRPr>
          </a:p>
          <a:p>
            <a:pPr lvl="0">
              <a:buChar char="•"/>
            </a:pPr>
            <a:r>
              <a:rPr lang="en-US" sz="1200" dirty="0"/>
              <a:t>Erika Nowakoski</a:t>
            </a:r>
            <a:br>
              <a:rPr lang="en-US" sz="1200" dirty="0"/>
            </a:br>
            <a:r>
              <a:rPr lang="en-US" sz="1200" dirty="0"/>
              <a:t>  Associate Director</a:t>
            </a:r>
            <a:br>
              <a:rPr lang="en-US" sz="1200" dirty="0"/>
            </a:br>
            <a:r>
              <a:rPr lang="en-US" sz="1200" dirty="0"/>
              <a:t>  </a:t>
            </a:r>
            <a:r>
              <a:rPr lang="en-US" sz="1200" dirty="0">
                <a:solidFill>
                  <a:schemeClr val="accent5">
                    <a:lumMod val="75000"/>
                  </a:schemeClr>
                </a:solidFill>
                <a:hlinkClick r:id="rId4"/>
              </a:rPr>
              <a:t>ENowakowski@newhaven.edu</a:t>
            </a:r>
            <a:endParaRPr lang="en-US" sz="1200" dirty="0">
              <a:solidFill>
                <a:schemeClr val="accent5">
                  <a:lumMod val="75000"/>
                </a:schemeClr>
              </a:solidFill>
            </a:endParaRPr>
          </a:p>
          <a:p>
            <a:pPr lvl="0"/>
            <a:endParaRPr lang="en-US" sz="1200" dirty="0">
              <a:solidFill>
                <a:schemeClr val="accent5">
                  <a:lumMod val="75000"/>
                </a:schemeClr>
              </a:solidFill>
            </a:endParaRPr>
          </a:p>
          <a:p>
            <a:pPr lvl="0">
              <a:buChar char="•"/>
            </a:pPr>
            <a:r>
              <a:rPr lang="en-US" sz="1200" dirty="0"/>
              <a:t>Izarelli Mendieta-Martinez</a:t>
            </a:r>
            <a:br>
              <a:rPr lang="en-US" sz="1200" dirty="0"/>
            </a:br>
            <a:r>
              <a:rPr lang="en-US" sz="1200" dirty="0"/>
              <a:t> Project Coordinator</a:t>
            </a:r>
            <a:br>
              <a:rPr lang="en-US" sz="1200" dirty="0"/>
            </a:br>
            <a:r>
              <a:rPr lang="en-US" sz="1200" dirty="0"/>
              <a:t> </a:t>
            </a:r>
            <a:r>
              <a:rPr lang="en-US" sz="1200" dirty="0">
                <a:hlinkClick r:id="rId5"/>
              </a:rPr>
              <a:t>imendietamartinez@newhaven.edu</a:t>
            </a:r>
            <a:endParaRPr lang="en-US" sz="1200" dirty="0"/>
          </a:p>
          <a:p>
            <a:pPr lvl="0">
              <a:buChar char="•"/>
            </a:pPr>
            <a:endParaRPr lang="en-US" sz="1200" dirty="0"/>
          </a:p>
          <a:p>
            <a:pPr lvl="0">
              <a:buChar char="•"/>
            </a:pPr>
            <a:r>
              <a:rPr lang="en-US" sz="1200" dirty="0"/>
              <a:t>Shelby Henderson </a:t>
            </a:r>
            <a:br>
              <a:rPr lang="en-US" sz="1200" dirty="0"/>
            </a:br>
            <a:r>
              <a:rPr lang="en-US" sz="1200" dirty="0"/>
              <a:t> Policy Administrator</a:t>
            </a:r>
            <a:br>
              <a:rPr lang="en-US" sz="1200" dirty="0"/>
            </a:br>
            <a:r>
              <a:rPr lang="en-US" sz="1200" dirty="0"/>
              <a:t> </a:t>
            </a:r>
            <a:r>
              <a:rPr lang="en-US" sz="1200" dirty="0">
                <a:solidFill>
                  <a:schemeClr val="accent5">
                    <a:lumMod val="75000"/>
                  </a:schemeClr>
                </a:solidFill>
              </a:rPr>
              <a:t>shhenderson@newhaven.edu</a:t>
            </a:r>
          </a:p>
          <a:p>
            <a:endParaRPr lang="en-US" dirty="0"/>
          </a:p>
        </p:txBody>
      </p:sp>
      <p:sp>
        <p:nvSpPr>
          <p:cNvPr id="4" name="Slide Number Placeholder 3"/>
          <p:cNvSpPr>
            <a:spLocks noGrp="1"/>
          </p:cNvSpPr>
          <p:nvPr>
            <p:ph type="sldNum" sz="quarter" idx="5"/>
          </p:nvPr>
        </p:nvSpPr>
        <p:spPr/>
        <p:txBody>
          <a:bodyPr/>
          <a:lstStyle/>
          <a:p>
            <a:fld id="{47B603C2-1D8F-49C6-B984-5B3BBC71548F}" type="slidenum">
              <a:rPr lang="en-US" smtClean="0"/>
              <a:t>2</a:t>
            </a:fld>
            <a:endParaRPr lang="en-US" dirty="0"/>
          </a:p>
        </p:txBody>
      </p:sp>
    </p:spTree>
    <p:extLst>
      <p:ext uri="{BB962C8B-B14F-4D97-AF65-F5344CB8AC3E}">
        <p14:creationId xmlns:p14="http://schemas.microsoft.com/office/powerpoint/2010/main" val="15048070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603C2-1D8F-49C6-B984-5B3BBC71548F}" type="slidenum">
              <a:rPr lang="en-US" smtClean="0"/>
              <a:t>14</a:t>
            </a:fld>
            <a:endParaRPr lang="en-US" dirty="0"/>
          </a:p>
        </p:txBody>
      </p:sp>
    </p:spTree>
    <p:extLst>
      <p:ext uri="{BB962C8B-B14F-4D97-AF65-F5344CB8AC3E}">
        <p14:creationId xmlns:p14="http://schemas.microsoft.com/office/powerpoint/2010/main" val="630516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Ash </a:t>
            </a:r>
          </a:p>
        </p:txBody>
      </p:sp>
      <p:sp>
        <p:nvSpPr>
          <p:cNvPr id="4" name="Slide Number Placeholder 3"/>
          <p:cNvSpPr>
            <a:spLocks noGrp="1"/>
          </p:cNvSpPr>
          <p:nvPr>
            <p:ph type="sldNum" sz="quarter" idx="5"/>
          </p:nvPr>
        </p:nvSpPr>
        <p:spPr/>
        <p:txBody>
          <a:bodyPr/>
          <a:lstStyle/>
          <a:p>
            <a:fld id="{47B603C2-1D8F-49C6-B984-5B3BBC71548F}" type="slidenum">
              <a:rPr lang="en-US" smtClean="0"/>
              <a:t>15</a:t>
            </a:fld>
            <a:endParaRPr lang="en-US" dirty="0"/>
          </a:p>
        </p:txBody>
      </p:sp>
    </p:spTree>
    <p:extLst>
      <p:ext uri="{BB962C8B-B14F-4D97-AF65-F5344CB8AC3E}">
        <p14:creationId xmlns:p14="http://schemas.microsoft.com/office/powerpoint/2010/main" val="2719808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603C2-1D8F-49C6-B984-5B3BBC71548F}" type="slidenum">
              <a:rPr lang="en-US" smtClean="0"/>
              <a:t>18</a:t>
            </a:fld>
            <a:endParaRPr lang="en-US" dirty="0"/>
          </a:p>
        </p:txBody>
      </p:sp>
    </p:spTree>
    <p:extLst>
      <p:ext uri="{BB962C8B-B14F-4D97-AF65-F5344CB8AC3E}">
        <p14:creationId xmlns:p14="http://schemas.microsoft.com/office/powerpoint/2010/main" val="4133564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603C2-1D8F-49C6-B984-5B3BBC71548F}" type="slidenum">
              <a:rPr lang="en-US" smtClean="0"/>
              <a:t>3</a:t>
            </a:fld>
            <a:endParaRPr lang="en-US" dirty="0"/>
          </a:p>
        </p:txBody>
      </p:sp>
    </p:spTree>
    <p:extLst>
      <p:ext uri="{BB962C8B-B14F-4D97-AF65-F5344CB8AC3E}">
        <p14:creationId xmlns:p14="http://schemas.microsoft.com/office/powerpoint/2010/main" val="3474456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Erika</a:t>
            </a:r>
          </a:p>
          <a:p>
            <a:r>
              <a:rPr lang="en-US" dirty="0"/>
              <a:t>What can you expect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Meeting invite and zoom link sent Wednesday after previous meeting</a:t>
            </a:r>
          </a:p>
          <a:p>
            <a:endParaRPr lang="en-US" dirty="0"/>
          </a:p>
          <a:p>
            <a:pPr lvl="0"/>
            <a:r>
              <a:rPr lang="en-US" dirty="0"/>
              <a:t>Materials will be sent out the Friday before the monthly meeting</a:t>
            </a:r>
          </a:p>
          <a:p>
            <a:pPr lvl="0"/>
            <a:r>
              <a:rPr lang="en-US" dirty="0"/>
              <a:t>Agenda &amp; Meeting Minutes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B603C2-1D8F-49C6-B984-5B3BBC7154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34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B603C2-1D8F-49C6-B984-5B3BBC7154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618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1" i="0" dirty="0">
                <a:solidFill>
                  <a:srgbClr val="374151"/>
                </a:solidFill>
                <a:effectLst/>
                <a:latin typeface="Söhne"/>
              </a:rPr>
              <a:t>Shelby / Izarelli </a:t>
            </a:r>
          </a:p>
          <a:p>
            <a:pPr algn="l">
              <a:buFont typeface="Arial" panose="020B0604020202020204" pitchFamily="34" charset="0"/>
              <a:buNone/>
            </a:pPr>
            <a:endParaRPr lang="en-US" b="1" i="0" dirty="0">
              <a:solidFill>
                <a:srgbClr val="374151"/>
              </a:solidFill>
              <a:effectLst/>
              <a:latin typeface="Söhne"/>
            </a:endParaRPr>
          </a:p>
          <a:p>
            <a:pPr algn="l">
              <a:buFont typeface="Arial" panose="020B0604020202020204" pitchFamily="34" charset="0"/>
              <a:buNone/>
            </a:pPr>
            <a:r>
              <a:rPr lang="en-US" b="1" i="0" dirty="0">
                <a:solidFill>
                  <a:srgbClr val="374151"/>
                </a:solidFill>
                <a:effectLst/>
                <a:latin typeface="Söhne"/>
              </a:rPr>
              <a:t>Outreach</a:t>
            </a:r>
            <a:r>
              <a:rPr lang="en-US" b="0" i="0" dirty="0">
                <a:solidFill>
                  <a:srgbClr val="374151"/>
                </a:solidFill>
                <a:effectLst/>
                <a:latin typeface="Söhne"/>
              </a:rPr>
              <a:t>: The process of reaching out to individuals or organizations to engage them in a particular cause or initiative.</a:t>
            </a:r>
          </a:p>
          <a:p>
            <a:pPr algn="l">
              <a:buFont typeface="Arial" panose="020B0604020202020204" pitchFamily="34" charset="0"/>
              <a:buChar char="•"/>
            </a:pPr>
            <a:r>
              <a:rPr lang="en-US" b="1" i="0" dirty="0">
                <a:solidFill>
                  <a:srgbClr val="374151"/>
                </a:solidFill>
                <a:effectLst/>
                <a:latin typeface="Söhne"/>
              </a:rPr>
              <a:t>Publications</a:t>
            </a:r>
            <a:r>
              <a:rPr lang="en-US" b="0" i="0" dirty="0">
                <a:solidFill>
                  <a:srgbClr val="374151"/>
                </a:solidFill>
                <a:effectLst/>
                <a:latin typeface="Söhne"/>
              </a:rPr>
              <a:t>: Documents, reports, or articles that contain research findings, data, and information relevant to the subject matter.</a:t>
            </a:r>
          </a:p>
          <a:p>
            <a:pPr algn="l">
              <a:buFont typeface="Arial" panose="020B0604020202020204" pitchFamily="34" charset="0"/>
              <a:buChar char="•"/>
            </a:pPr>
            <a:r>
              <a:rPr lang="en-US" b="1" i="0" dirty="0">
                <a:solidFill>
                  <a:srgbClr val="374151"/>
                </a:solidFill>
                <a:effectLst/>
                <a:latin typeface="Söhne"/>
              </a:rPr>
              <a:t>Data-Driven Decision-Making</a:t>
            </a:r>
            <a:r>
              <a:rPr lang="en-US" b="0" i="0" dirty="0">
                <a:solidFill>
                  <a:srgbClr val="374151"/>
                </a:solidFill>
                <a:effectLst/>
                <a:latin typeface="Söhne"/>
              </a:rPr>
              <a:t>: Making decisions based on analysis of data and facts rather than relying solely on intuition or anecdotal evidence.</a:t>
            </a:r>
          </a:p>
          <a:p>
            <a:pPr algn="l">
              <a:buFont typeface="Arial" panose="020B0604020202020204" pitchFamily="34" charset="0"/>
              <a:buChar char="•"/>
            </a:pPr>
            <a:r>
              <a:rPr lang="en-US" b="1" i="0" dirty="0">
                <a:solidFill>
                  <a:srgbClr val="374151"/>
                </a:solidFill>
                <a:effectLst/>
                <a:latin typeface="Söhne"/>
              </a:rPr>
              <a:t>Key Contacts</a:t>
            </a:r>
            <a:r>
              <a:rPr lang="en-US" b="0" i="0" dirty="0">
                <a:solidFill>
                  <a:srgbClr val="374151"/>
                </a:solidFill>
                <a:effectLst/>
                <a:latin typeface="Söhne"/>
              </a:rPr>
              <a:t>: Individuals or organizations who play a pivotal role in the success of a project, often possessing valuable expertise or resources.</a:t>
            </a:r>
          </a:p>
          <a:p>
            <a:endParaRPr lang="en-US" dirty="0"/>
          </a:p>
        </p:txBody>
      </p:sp>
      <p:sp>
        <p:nvSpPr>
          <p:cNvPr id="4" name="Slide Number Placeholder 3"/>
          <p:cNvSpPr>
            <a:spLocks noGrp="1"/>
          </p:cNvSpPr>
          <p:nvPr>
            <p:ph type="sldNum" sz="quarter" idx="5"/>
          </p:nvPr>
        </p:nvSpPr>
        <p:spPr/>
        <p:txBody>
          <a:bodyPr/>
          <a:lstStyle/>
          <a:p>
            <a:fld id="{47B603C2-1D8F-49C6-B984-5B3BBC71548F}" type="slidenum">
              <a:rPr lang="en-US" smtClean="0"/>
              <a:t>7</a:t>
            </a:fld>
            <a:endParaRPr lang="en-US" dirty="0"/>
          </a:p>
        </p:txBody>
      </p:sp>
    </p:spTree>
    <p:extLst>
      <p:ext uri="{BB962C8B-B14F-4D97-AF65-F5344CB8AC3E}">
        <p14:creationId xmlns:p14="http://schemas.microsoft.com/office/powerpoint/2010/main" val="3268956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Erika</a:t>
            </a:r>
          </a:p>
          <a:p>
            <a:r>
              <a:rPr lang="en-US" sz="1200" dirty="0"/>
              <a:t>How we cluster and defined workgroups  </a:t>
            </a:r>
          </a:p>
          <a:p>
            <a:endParaRPr lang="en-US" dirty="0"/>
          </a:p>
        </p:txBody>
      </p:sp>
      <p:sp>
        <p:nvSpPr>
          <p:cNvPr id="4" name="Slide Number Placeholder 3"/>
          <p:cNvSpPr>
            <a:spLocks noGrp="1"/>
          </p:cNvSpPr>
          <p:nvPr>
            <p:ph type="sldNum" sz="quarter" idx="5"/>
          </p:nvPr>
        </p:nvSpPr>
        <p:spPr/>
        <p:txBody>
          <a:bodyPr/>
          <a:lstStyle/>
          <a:p>
            <a:fld id="{47B603C2-1D8F-49C6-B984-5B3BBC71548F}" type="slidenum">
              <a:rPr lang="en-US" smtClean="0"/>
              <a:t>8</a:t>
            </a:fld>
            <a:endParaRPr lang="en-US" dirty="0"/>
          </a:p>
        </p:txBody>
      </p:sp>
    </p:spTree>
    <p:extLst>
      <p:ext uri="{BB962C8B-B14F-4D97-AF65-F5344CB8AC3E}">
        <p14:creationId xmlns:p14="http://schemas.microsoft.com/office/powerpoint/2010/main" val="222869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r>
              <a:rPr lang="en-US" sz="1200" dirty="0"/>
              <a:t>Larger Timeline for Committee </a:t>
            </a:r>
          </a:p>
          <a:p>
            <a:pPr>
              <a:lnSpc>
                <a:spcPct val="200000"/>
              </a:lnSpc>
            </a:pPr>
            <a:r>
              <a:rPr lang="en-US" sz="1200" dirty="0"/>
              <a:t>Strategic Plan e.g. </a:t>
            </a:r>
          </a:p>
          <a:p>
            <a:endParaRPr lang="en-US" dirty="0"/>
          </a:p>
        </p:txBody>
      </p:sp>
      <p:sp>
        <p:nvSpPr>
          <p:cNvPr id="4" name="Slide Number Placeholder 3"/>
          <p:cNvSpPr>
            <a:spLocks noGrp="1"/>
          </p:cNvSpPr>
          <p:nvPr>
            <p:ph type="sldNum" sz="quarter" idx="5"/>
          </p:nvPr>
        </p:nvSpPr>
        <p:spPr/>
        <p:txBody>
          <a:bodyPr/>
          <a:lstStyle/>
          <a:p>
            <a:fld id="{47B603C2-1D8F-49C6-B984-5B3BBC71548F}" type="slidenum">
              <a:rPr lang="en-US" smtClean="0"/>
              <a:t>10</a:t>
            </a:fld>
            <a:endParaRPr lang="en-US" dirty="0"/>
          </a:p>
        </p:txBody>
      </p:sp>
    </p:spTree>
    <p:extLst>
      <p:ext uri="{BB962C8B-B14F-4D97-AF65-F5344CB8AC3E}">
        <p14:creationId xmlns:p14="http://schemas.microsoft.com/office/powerpoint/2010/main" val="3587849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r>
              <a:rPr lang="en-US" sz="1200" dirty="0"/>
              <a:t>Larger Timeline for Committee </a:t>
            </a:r>
          </a:p>
          <a:p>
            <a:pPr>
              <a:lnSpc>
                <a:spcPct val="200000"/>
              </a:lnSpc>
            </a:pPr>
            <a:r>
              <a:rPr lang="en-US" sz="1200" dirty="0"/>
              <a:t>Strategic Plan e.g. </a:t>
            </a:r>
          </a:p>
          <a:p>
            <a:endParaRPr lang="en-US" dirty="0"/>
          </a:p>
        </p:txBody>
      </p:sp>
      <p:sp>
        <p:nvSpPr>
          <p:cNvPr id="4" name="Slide Number Placeholder 3"/>
          <p:cNvSpPr>
            <a:spLocks noGrp="1"/>
          </p:cNvSpPr>
          <p:nvPr>
            <p:ph type="sldNum" sz="quarter" idx="5"/>
          </p:nvPr>
        </p:nvSpPr>
        <p:spPr/>
        <p:txBody>
          <a:bodyPr/>
          <a:lstStyle/>
          <a:p>
            <a:fld id="{47B603C2-1D8F-49C6-B984-5B3BBC71548F}" type="slidenum">
              <a:rPr lang="en-US" smtClean="0"/>
              <a:t>11</a:t>
            </a:fld>
            <a:endParaRPr lang="en-US" dirty="0"/>
          </a:p>
        </p:txBody>
      </p:sp>
    </p:spTree>
    <p:extLst>
      <p:ext uri="{BB962C8B-B14F-4D97-AF65-F5344CB8AC3E}">
        <p14:creationId xmlns:p14="http://schemas.microsoft.com/office/powerpoint/2010/main" val="3670999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B603C2-1D8F-49C6-B984-5B3BBC71548F}" type="slidenum">
              <a:rPr lang="en-US" smtClean="0"/>
              <a:t>12</a:t>
            </a:fld>
            <a:endParaRPr lang="en-US" dirty="0"/>
          </a:p>
        </p:txBody>
      </p:sp>
    </p:spTree>
    <p:extLst>
      <p:ext uri="{BB962C8B-B14F-4D97-AF65-F5344CB8AC3E}">
        <p14:creationId xmlns:p14="http://schemas.microsoft.com/office/powerpoint/2010/main" val="164964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4DF558E-5357-4C91-BC14-50B3040A6C63}" type="datetimeFigureOut">
              <a:rPr lang="en-US" smtClean="0"/>
              <a:t>9/6/2023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5834B-8B23-4D6D-B113-A134B270B922}" type="slidenum">
              <a:rPr lang="en-US" smtClean="0"/>
              <a:t>‹#›</a:t>
            </a:fld>
            <a:endParaRPr lang="en-US" dirty="0"/>
          </a:p>
        </p:txBody>
      </p:sp>
    </p:spTree>
    <p:extLst>
      <p:ext uri="{BB962C8B-B14F-4D97-AF65-F5344CB8AC3E}">
        <p14:creationId xmlns:p14="http://schemas.microsoft.com/office/powerpoint/2010/main" val="1695075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DF558E-5357-4C91-BC14-50B3040A6C63}" type="datetimeFigureOut">
              <a:rPr lang="en-US" smtClean="0"/>
              <a:t>9/6/2023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5834B-8B23-4D6D-B113-A134B270B922}" type="slidenum">
              <a:rPr lang="en-US" smtClean="0"/>
              <a:t>‹#›</a:t>
            </a:fld>
            <a:endParaRPr lang="en-US" dirty="0"/>
          </a:p>
        </p:txBody>
      </p:sp>
    </p:spTree>
    <p:extLst>
      <p:ext uri="{BB962C8B-B14F-4D97-AF65-F5344CB8AC3E}">
        <p14:creationId xmlns:p14="http://schemas.microsoft.com/office/powerpoint/2010/main" val="906748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DF558E-5357-4C91-BC14-50B3040A6C63}" type="datetimeFigureOut">
              <a:rPr lang="en-US" smtClean="0"/>
              <a:t>9/6/2023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5834B-8B23-4D6D-B113-A134B270B922}" type="slidenum">
              <a:rPr lang="en-US" smtClean="0"/>
              <a:t>‹#›</a:t>
            </a:fld>
            <a:endParaRPr lang="en-US" dirty="0"/>
          </a:p>
        </p:txBody>
      </p:sp>
    </p:spTree>
    <p:extLst>
      <p:ext uri="{BB962C8B-B14F-4D97-AF65-F5344CB8AC3E}">
        <p14:creationId xmlns:p14="http://schemas.microsoft.com/office/powerpoint/2010/main" val="1415475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DF558E-5357-4C91-BC14-50B3040A6C63}" type="datetimeFigureOut">
              <a:rPr lang="en-US" smtClean="0"/>
              <a:t>9/6/2023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5834B-8B23-4D6D-B113-A134B270B922}" type="slidenum">
              <a:rPr lang="en-US" smtClean="0"/>
              <a:t>‹#›</a:t>
            </a:fld>
            <a:endParaRPr lang="en-US" dirty="0"/>
          </a:p>
        </p:txBody>
      </p:sp>
    </p:spTree>
    <p:extLst>
      <p:ext uri="{BB962C8B-B14F-4D97-AF65-F5344CB8AC3E}">
        <p14:creationId xmlns:p14="http://schemas.microsoft.com/office/powerpoint/2010/main" val="2590451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4DF558E-5357-4C91-BC14-50B3040A6C63}" type="datetimeFigureOut">
              <a:rPr lang="en-US" smtClean="0"/>
              <a:t>9/6/2023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5834B-8B23-4D6D-B113-A134B270B922}" type="slidenum">
              <a:rPr lang="en-US" smtClean="0"/>
              <a:t>‹#›</a:t>
            </a:fld>
            <a:endParaRPr lang="en-US" dirty="0"/>
          </a:p>
        </p:txBody>
      </p:sp>
    </p:spTree>
    <p:extLst>
      <p:ext uri="{BB962C8B-B14F-4D97-AF65-F5344CB8AC3E}">
        <p14:creationId xmlns:p14="http://schemas.microsoft.com/office/powerpoint/2010/main" val="3346029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DF558E-5357-4C91-BC14-50B3040A6C63}" type="datetimeFigureOut">
              <a:rPr lang="en-US" smtClean="0"/>
              <a:t>9/6/2023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935834B-8B23-4D6D-B113-A134B270B922}" type="slidenum">
              <a:rPr lang="en-US" smtClean="0"/>
              <a:t>‹#›</a:t>
            </a:fld>
            <a:endParaRPr lang="en-US" dirty="0"/>
          </a:p>
        </p:txBody>
      </p:sp>
    </p:spTree>
    <p:extLst>
      <p:ext uri="{BB962C8B-B14F-4D97-AF65-F5344CB8AC3E}">
        <p14:creationId xmlns:p14="http://schemas.microsoft.com/office/powerpoint/2010/main" val="2104325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DF558E-5357-4C91-BC14-50B3040A6C63}" type="datetimeFigureOut">
              <a:rPr lang="en-US" smtClean="0"/>
              <a:t>9/6/2023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935834B-8B23-4D6D-B113-A134B270B922}" type="slidenum">
              <a:rPr lang="en-US" smtClean="0"/>
              <a:t>‹#›</a:t>
            </a:fld>
            <a:endParaRPr lang="en-US" dirty="0"/>
          </a:p>
        </p:txBody>
      </p:sp>
    </p:spTree>
    <p:extLst>
      <p:ext uri="{BB962C8B-B14F-4D97-AF65-F5344CB8AC3E}">
        <p14:creationId xmlns:p14="http://schemas.microsoft.com/office/powerpoint/2010/main" val="3181189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DF558E-5357-4C91-BC14-50B3040A6C63}" type="datetimeFigureOut">
              <a:rPr lang="en-US" smtClean="0"/>
              <a:t>9/6/2023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935834B-8B23-4D6D-B113-A134B270B922}" type="slidenum">
              <a:rPr lang="en-US" smtClean="0"/>
              <a:t>‹#›</a:t>
            </a:fld>
            <a:endParaRPr lang="en-US" dirty="0"/>
          </a:p>
        </p:txBody>
      </p:sp>
    </p:spTree>
    <p:extLst>
      <p:ext uri="{BB962C8B-B14F-4D97-AF65-F5344CB8AC3E}">
        <p14:creationId xmlns:p14="http://schemas.microsoft.com/office/powerpoint/2010/main" val="3711986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DF558E-5357-4C91-BC14-50B3040A6C63}" type="datetimeFigureOut">
              <a:rPr lang="en-US" smtClean="0"/>
              <a:t>9/6/2023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935834B-8B23-4D6D-B113-A134B270B922}" type="slidenum">
              <a:rPr lang="en-US" smtClean="0"/>
              <a:t>‹#›</a:t>
            </a:fld>
            <a:endParaRPr lang="en-US" dirty="0"/>
          </a:p>
        </p:txBody>
      </p:sp>
    </p:spTree>
    <p:extLst>
      <p:ext uri="{BB962C8B-B14F-4D97-AF65-F5344CB8AC3E}">
        <p14:creationId xmlns:p14="http://schemas.microsoft.com/office/powerpoint/2010/main" val="3269523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4DF558E-5357-4C91-BC14-50B3040A6C63}" type="datetimeFigureOut">
              <a:rPr lang="en-US" smtClean="0"/>
              <a:t>9/6/2023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935834B-8B23-4D6D-B113-A134B270B922}" type="slidenum">
              <a:rPr lang="en-US" smtClean="0"/>
              <a:t>‹#›</a:t>
            </a:fld>
            <a:endParaRPr lang="en-US" dirty="0"/>
          </a:p>
        </p:txBody>
      </p:sp>
    </p:spTree>
    <p:extLst>
      <p:ext uri="{BB962C8B-B14F-4D97-AF65-F5344CB8AC3E}">
        <p14:creationId xmlns:p14="http://schemas.microsoft.com/office/powerpoint/2010/main" val="1330106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4DF558E-5357-4C91-BC14-50B3040A6C63}" type="datetimeFigureOut">
              <a:rPr lang="en-US" smtClean="0"/>
              <a:t>9/6/2023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935834B-8B23-4D6D-B113-A134B270B922}" type="slidenum">
              <a:rPr lang="en-US" smtClean="0"/>
              <a:t>‹#›</a:t>
            </a:fld>
            <a:endParaRPr lang="en-US" dirty="0"/>
          </a:p>
        </p:txBody>
      </p:sp>
    </p:spTree>
    <p:extLst>
      <p:ext uri="{BB962C8B-B14F-4D97-AF65-F5344CB8AC3E}">
        <p14:creationId xmlns:p14="http://schemas.microsoft.com/office/powerpoint/2010/main" val="3453393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DF558E-5357-4C91-BC14-50B3040A6C63}" type="datetimeFigureOut">
              <a:rPr lang="en-US" smtClean="0"/>
              <a:t>9/6/2023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35834B-8B23-4D6D-B113-A134B270B922}" type="slidenum">
              <a:rPr lang="en-US" smtClean="0"/>
              <a:t>‹#›</a:t>
            </a:fld>
            <a:endParaRPr lang="en-US" dirty="0"/>
          </a:p>
        </p:txBody>
      </p:sp>
    </p:spTree>
    <p:extLst>
      <p:ext uri="{BB962C8B-B14F-4D97-AF65-F5344CB8AC3E}">
        <p14:creationId xmlns:p14="http://schemas.microsoft.com/office/powerpoint/2010/main" val="36655418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3.jpeg"/><Relationship Id="rId7" Type="http://schemas.openxmlformats.org/officeDocument/2006/relationships/diagramQuickStyle" Target="../diagrams/quickStyle4.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2.png"/><Relationship Id="rId9" Type="http://schemas.microsoft.com/office/2007/relationships/diagramDrawing" Target="../diagrams/drawing4.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3.jpeg"/><Relationship Id="rId7" Type="http://schemas.openxmlformats.org/officeDocument/2006/relationships/diagramQuickStyle" Target="../diagrams/quickStyle5.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2.png"/><Relationship Id="rId9" Type="http://schemas.microsoft.com/office/2007/relationships/diagramDrawing" Target="../diagrams/drawing5.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www.cga.ct.gov/app/taskforce.asp?TF=20230703_Transforming%20Children%27s%20Behavioral%20Health%20Policy%20and%20Planning" TargetMode="Externa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oleObject" Target="file:///C:\Users\imendietamartinez\Downloads\Draft%2023-90%20TCB%20Meeting%20Handout%20(1).xlsx" TargetMode="Externa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jpeg"/><Relationship Id="rId7" Type="http://schemas.openxmlformats.org/officeDocument/2006/relationships/diagramQuickStyle" Target="../diagrams/quickStyle1.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Layout" Target="../diagrams/layout1.xml"/><Relationship Id="rId11" Type="http://schemas.openxmlformats.org/officeDocument/2006/relationships/image" Target="../media/image6.wmf"/><Relationship Id="rId5" Type="http://schemas.openxmlformats.org/officeDocument/2006/relationships/diagramData" Target="../diagrams/data1.xml"/><Relationship Id="rId10" Type="http://schemas.openxmlformats.org/officeDocument/2006/relationships/package" Target="../embeddings/Microsoft_Excel_Worksheet.xlsx"/><Relationship Id="rId4" Type="http://schemas.openxmlformats.org/officeDocument/2006/relationships/image" Target="../media/image2.png"/><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7.png"/><Relationship Id="rId7" Type="http://schemas.openxmlformats.org/officeDocument/2006/relationships/diagramLayout" Target="../diagrams/layout2.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Data" Target="../diagrams/data2.xml"/><Relationship Id="rId5" Type="http://schemas.openxmlformats.org/officeDocument/2006/relationships/image" Target="../media/image2.png"/><Relationship Id="rId10" Type="http://schemas.microsoft.com/office/2007/relationships/diagramDrawing" Target="../diagrams/drawing2.xml"/><Relationship Id="rId4" Type="http://schemas.openxmlformats.org/officeDocument/2006/relationships/image" Target="../media/image3.jpeg"/><Relationship Id="rId9" Type="http://schemas.openxmlformats.org/officeDocument/2006/relationships/diagramColors" Target="../diagrams/colors2.xml"/></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png"/><Relationship Id="rId7" Type="http://schemas.openxmlformats.org/officeDocument/2006/relationships/diagramColors" Target="../diagrams/colors3.xml"/><Relationship Id="rId2" Type="http://schemas.openxmlformats.org/officeDocument/2006/relationships/image" Target="../media/image3.jpeg"/><Relationship Id="rId1" Type="http://schemas.openxmlformats.org/officeDocument/2006/relationships/slideLayout" Target="../slideLayouts/slideLayout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41328" y="395814"/>
            <a:ext cx="9144000" cy="2387600"/>
          </a:xfrm>
        </p:spPr>
        <p:txBody>
          <a:bodyPr>
            <a:normAutofit/>
          </a:bodyPr>
          <a:lstStyle/>
          <a:p>
            <a:r>
              <a:rPr lang="en-US" sz="4800" dirty="0">
                <a:solidFill>
                  <a:schemeClr val="accent5">
                    <a:lumMod val="75000"/>
                  </a:schemeClr>
                </a:solidFill>
                <a:latin typeface="Arial Narrow" panose="020B0606020202030204" pitchFamily="34" charset="0"/>
              </a:rPr>
              <a:t>Transforming Children’s Behavioral Health Policy and Planning Committee</a:t>
            </a:r>
          </a:p>
        </p:txBody>
      </p:sp>
      <p:sp>
        <p:nvSpPr>
          <p:cNvPr id="3" name="Subtitle 2"/>
          <p:cNvSpPr>
            <a:spLocks noGrp="1"/>
          </p:cNvSpPr>
          <p:nvPr>
            <p:ph type="subTitle" idx="1"/>
          </p:nvPr>
        </p:nvSpPr>
        <p:spPr>
          <a:xfrm>
            <a:off x="8464606" y="4074587"/>
            <a:ext cx="2690948" cy="1655762"/>
          </a:xfrm>
        </p:spPr>
        <p:txBody>
          <a:bodyPr>
            <a:normAutofit fontScale="92500" lnSpcReduction="10000"/>
          </a:bodyPr>
          <a:lstStyle/>
          <a:p>
            <a:pPr algn="r"/>
            <a:r>
              <a:rPr lang="en-US" dirty="0">
                <a:latin typeface="Arial Narrow" panose="020B0606020202030204" pitchFamily="34" charset="0"/>
              </a:rPr>
              <a:t>LOB – Room 2C</a:t>
            </a:r>
          </a:p>
          <a:p>
            <a:pPr algn="r"/>
            <a:r>
              <a:rPr lang="en-US" dirty="0">
                <a:latin typeface="Arial Narrow" panose="020B0606020202030204" pitchFamily="34" charset="0"/>
              </a:rPr>
              <a:t>September 6, 2023</a:t>
            </a:r>
          </a:p>
          <a:p>
            <a:pPr algn="r"/>
            <a:r>
              <a:rPr lang="en-US" dirty="0">
                <a:latin typeface="Arial Narrow" panose="020B0606020202030204" pitchFamily="34" charset="0"/>
              </a:rPr>
              <a:t>2:00 PM – 3:30 PM </a:t>
            </a:r>
          </a:p>
          <a:p>
            <a:pPr algn="r"/>
            <a:r>
              <a:rPr lang="en-US" dirty="0">
                <a:latin typeface="Arial Narrow" panose="020B0606020202030204" pitchFamily="34" charset="0"/>
              </a:rPr>
              <a:t>Virtual Option Available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446" y="3415019"/>
            <a:ext cx="3047748" cy="2029800"/>
          </a:xfrm>
          <a:prstGeom prst="rect">
            <a:avLst/>
          </a:prstGeom>
        </p:spPr>
      </p:pic>
      <p:sp>
        <p:nvSpPr>
          <p:cNvPr id="6" name="Rectangle 5"/>
          <p:cNvSpPr/>
          <p:nvPr/>
        </p:nvSpPr>
        <p:spPr>
          <a:xfrm>
            <a:off x="0" y="6479943"/>
            <a:ext cx="12192000" cy="378057"/>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275500" y="0"/>
            <a:ext cx="2052047" cy="1480457"/>
            <a:chOff x="0" y="0"/>
            <a:chExt cx="1700784" cy="1024128"/>
          </a:xfrm>
        </p:grpSpPr>
        <p:sp>
          <p:nvSpPr>
            <p:cNvPr id="9" name="Rectangle 8"/>
            <p:cNvSpPr/>
            <p:nvPr/>
          </p:nvSpPr>
          <p:spPr>
            <a:xfrm>
              <a:off x="0" y="0"/>
              <a:ext cx="1700784" cy="1024128"/>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0" name="Rectangle 1"/>
            <p:cNvSpPr/>
            <p:nvPr/>
          </p:nvSpPr>
          <p:spPr>
            <a:xfrm>
              <a:off x="228600" y="0"/>
              <a:ext cx="1463040" cy="1014984"/>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1" name="Rectangle 10"/>
            <p:cNvSpPr/>
            <p:nvPr/>
          </p:nvSpPr>
          <p:spPr>
            <a:xfrm>
              <a:off x="228600" y="0"/>
              <a:ext cx="1472184" cy="1024128"/>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sp>
        <p:nvSpPr>
          <p:cNvPr id="12" name="Rectangle 11"/>
          <p:cNvSpPr/>
          <p:nvPr/>
        </p:nvSpPr>
        <p:spPr>
          <a:xfrm>
            <a:off x="0" y="6434224"/>
            <a:ext cx="12192000" cy="4571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80325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479943"/>
            <a:ext cx="12279086" cy="378057"/>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8242" y="101891"/>
            <a:ext cx="1479586" cy="987642"/>
          </a:xfrm>
          <a:prstGeom prst="rect">
            <a:avLst/>
          </a:prstGeom>
        </p:spPr>
      </p:pic>
      <p:grpSp>
        <p:nvGrpSpPr>
          <p:cNvPr id="6" name="Group 5"/>
          <p:cNvGrpSpPr/>
          <p:nvPr/>
        </p:nvGrpSpPr>
        <p:grpSpPr>
          <a:xfrm>
            <a:off x="-275500" y="0"/>
            <a:ext cx="2052047" cy="1480457"/>
            <a:chOff x="0" y="0"/>
            <a:chExt cx="1700784" cy="1024128"/>
          </a:xfrm>
        </p:grpSpPr>
        <p:sp>
          <p:nvSpPr>
            <p:cNvPr id="7" name="Rectangle 6"/>
            <p:cNvSpPr/>
            <p:nvPr/>
          </p:nvSpPr>
          <p:spPr>
            <a:xfrm>
              <a:off x="0" y="0"/>
              <a:ext cx="1700784" cy="1024128"/>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 name="Rectangle 1"/>
            <p:cNvSpPr/>
            <p:nvPr/>
          </p:nvSpPr>
          <p:spPr>
            <a:xfrm>
              <a:off x="228600" y="0"/>
              <a:ext cx="1463040" cy="1014984"/>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9" name="Rectangle 8"/>
            <p:cNvSpPr/>
            <p:nvPr/>
          </p:nvSpPr>
          <p:spPr>
            <a:xfrm>
              <a:off x="228600" y="0"/>
              <a:ext cx="1472184" cy="1024128"/>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sp>
        <p:nvSpPr>
          <p:cNvPr id="10" name="Rectangle 9"/>
          <p:cNvSpPr/>
          <p:nvPr/>
        </p:nvSpPr>
        <p:spPr>
          <a:xfrm>
            <a:off x="0" y="6434224"/>
            <a:ext cx="12192000" cy="4571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1" name="Title 10">
            <a:extLst>
              <a:ext uri="{FF2B5EF4-FFF2-40B4-BE49-F238E27FC236}">
                <a16:creationId xmlns:a16="http://schemas.microsoft.com/office/drawing/2014/main" id="{177CC274-CE39-5099-3807-16A924BF0AEB}"/>
              </a:ext>
            </a:extLst>
          </p:cNvPr>
          <p:cNvSpPr>
            <a:spLocks noGrp="1"/>
          </p:cNvSpPr>
          <p:nvPr>
            <p:ph type="title"/>
          </p:nvPr>
        </p:nvSpPr>
        <p:spPr/>
        <p:txBody>
          <a:bodyPr>
            <a:normAutofit/>
          </a:bodyPr>
          <a:lstStyle/>
          <a:p>
            <a:pPr algn="ctr"/>
            <a:r>
              <a:rPr lang="en-US" sz="5400" dirty="0"/>
              <a:t>TCBHPC Process </a:t>
            </a:r>
          </a:p>
        </p:txBody>
      </p:sp>
      <p:graphicFrame>
        <p:nvGraphicFramePr>
          <p:cNvPr id="2" name="Diagram 1">
            <a:extLst>
              <a:ext uri="{FF2B5EF4-FFF2-40B4-BE49-F238E27FC236}">
                <a16:creationId xmlns:a16="http://schemas.microsoft.com/office/drawing/2014/main" id="{74FA579F-4EE9-7E91-013B-152ED85C6E14}"/>
              </a:ext>
            </a:extLst>
          </p:cNvPr>
          <p:cNvGraphicFramePr/>
          <p:nvPr>
            <p:extLst>
              <p:ext uri="{D42A27DB-BD31-4B8C-83A1-F6EECF244321}">
                <p14:modId xmlns:p14="http://schemas.microsoft.com/office/powerpoint/2010/main" val="1949697717"/>
              </p:ext>
            </p:extLst>
          </p:nvPr>
        </p:nvGraphicFramePr>
        <p:xfrm>
          <a:off x="1581063" y="1385354"/>
          <a:ext cx="8201764" cy="49073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429614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479943"/>
            <a:ext cx="12279086" cy="378057"/>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8242" y="101891"/>
            <a:ext cx="1479586" cy="987642"/>
          </a:xfrm>
          <a:prstGeom prst="rect">
            <a:avLst/>
          </a:prstGeom>
        </p:spPr>
      </p:pic>
      <p:grpSp>
        <p:nvGrpSpPr>
          <p:cNvPr id="6" name="Group 5"/>
          <p:cNvGrpSpPr/>
          <p:nvPr/>
        </p:nvGrpSpPr>
        <p:grpSpPr>
          <a:xfrm>
            <a:off x="-275500" y="0"/>
            <a:ext cx="2052047" cy="1480457"/>
            <a:chOff x="0" y="0"/>
            <a:chExt cx="1700784" cy="1024128"/>
          </a:xfrm>
        </p:grpSpPr>
        <p:sp>
          <p:nvSpPr>
            <p:cNvPr id="7" name="Rectangle 6"/>
            <p:cNvSpPr/>
            <p:nvPr/>
          </p:nvSpPr>
          <p:spPr>
            <a:xfrm>
              <a:off x="0" y="0"/>
              <a:ext cx="1700784" cy="1024128"/>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 name="Rectangle 1"/>
            <p:cNvSpPr/>
            <p:nvPr/>
          </p:nvSpPr>
          <p:spPr>
            <a:xfrm>
              <a:off x="228600" y="0"/>
              <a:ext cx="1463040" cy="1014984"/>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9" name="Rectangle 8"/>
            <p:cNvSpPr/>
            <p:nvPr/>
          </p:nvSpPr>
          <p:spPr>
            <a:xfrm>
              <a:off x="228600" y="0"/>
              <a:ext cx="1472184" cy="1024128"/>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sp>
        <p:nvSpPr>
          <p:cNvPr id="10" name="Rectangle 9"/>
          <p:cNvSpPr/>
          <p:nvPr/>
        </p:nvSpPr>
        <p:spPr>
          <a:xfrm>
            <a:off x="0" y="6434224"/>
            <a:ext cx="12192000" cy="4571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1" name="Title 10">
            <a:extLst>
              <a:ext uri="{FF2B5EF4-FFF2-40B4-BE49-F238E27FC236}">
                <a16:creationId xmlns:a16="http://schemas.microsoft.com/office/drawing/2014/main" id="{177CC274-CE39-5099-3807-16A924BF0AEB}"/>
              </a:ext>
            </a:extLst>
          </p:cNvPr>
          <p:cNvSpPr>
            <a:spLocks noGrp="1"/>
          </p:cNvSpPr>
          <p:nvPr>
            <p:ph type="title"/>
          </p:nvPr>
        </p:nvSpPr>
        <p:spPr/>
        <p:txBody>
          <a:bodyPr>
            <a:normAutofit/>
          </a:bodyPr>
          <a:lstStyle/>
          <a:p>
            <a:pPr algn="ctr"/>
            <a:r>
              <a:rPr lang="en-US" sz="5400" dirty="0"/>
              <a:t>Workplan September - December</a:t>
            </a:r>
          </a:p>
        </p:txBody>
      </p:sp>
      <p:graphicFrame>
        <p:nvGraphicFramePr>
          <p:cNvPr id="4" name="Diagram 3">
            <a:extLst>
              <a:ext uri="{FF2B5EF4-FFF2-40B4-BE49-F238E27FC236}">
                <a16:creationId xmlns:a16="http://schemas.microsoft.com/office/drawing/2014/main" id="{B105FFD1-07D0-AB5B-5280-F996B3399623}"/>
              </a:ext>
            </a:extLst>
          </p:cNvPr>
          <p:cNvGraphicFramePr/>
          <p:nvPr>
            <p:extLst>
              <p:ext uri="{D42A27DB-BD31-4B8C-83A1-F6EECF244321}">
                <p14:modId xmlns:p14="http://schemas.microsoft.com/office/powerpoint/2010/main" val="462174881"/>
              </p:ext>
            </p:extLst>
          </p:nvPr>
        </p:nvGraphicFramePr>
        <p:xfrm>
          <a:off x="2467627" y="1526175"/>
          <a:ext cx="7692373" cy="461215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76680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479943"/>
            <a:ext cx="12279086" cy="378057"/>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8242" y="101891"/>
            <a:ext cx="1479586" cy="987642"/>
          </a:xfrm>
          <a:prstGeom prst="rect">
            <a:avLst/>
          </a:prstGeom>
        </p:spPr>
      </p:pic>
      <p:grpSp>
        <p:nvGrpSpPr>
          <p:cNvPr id="6" name="Group 5"/>
          <p:cNvGrpSpPr/>
          <p:nvPr/>
        </p:nvGrpSpPr>
        <p:grpSpPr>
          <a:xfrm>
            <a:off x="-275500" y="0"/>
            <a:ext cx="2052047" cy="1480457"/>
            <a:chOff x="0" y="0"/>
            <a:chExt cx="1700784" cy="1024128"/>
          </a:xfrm>
        </p:grpSpPr>
        <p:sp>
          <p:nvSpPr>
            <p:cNvPr id="7" name="Rectangle 6"/>
            <p:cNvSpPr/>
            <p:nvPr/>
          </p:nvSpPr>
          <p:spPr>
            <a:xfrm>
              <a:off x="0" y="0"/>
              <a:ext cx="1700784" cy="1024128"/>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1"/>
            <p:cNvSpPr/>
            <p:nvPr/>
          </p:nvSpPr>
          <p:spPr>
            <a:xfrm>
              <a:off x="228600" y="0"/>
              <a:ext cx="1463040" cy="1014984"/>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228600" y="0"/>
              <a:ext cx="1472184" cy="1024128"/>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Rectangle 9"/>
          <p:cNvSpPr/>
          <p:nvPr/>
        </p:nvSpPr>
        <p:spPr>
          <a:xfrm>
            <a:off x="0" y="6434224"/>
            <a:ext cx="12192000" cy="4571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3" name="Table 12">
            <a:extLst>
              <a:ext uri="{FF2B5EF4-FFF2-40B4-BE49-F238E27FC236}">
                <a16:creationId xmlns:a16="http://schemas.microsoft.com/office/drawing/2014/main" id="{E35736C7-6BC6-2A64-61F4-787EF34911E3}"/>
              </a:ext>
            </a:extLst>
          </p:cNvPr>
          <p:cNvGraphicFramePr>
            <a:graphicFrameLocks noGrp="1"/>
          </p:cNvGraphicFramePr>
          <p:nvPr/>
        </p:nvGraphicFramePr>
        <p:xfrm>
          <a:off x="1185705" y="1030455"/>
          <a:ext cx="9465548" cy="5146507"/>
        </p:xfrm>
        <a:graphic>
          <a:graphicData uri="http://schemas.openxmlformats.org/drawingml/2006/table">
            <a:tbl>
              <a:tblPr firstRow="1" firstCol="1" bandRow="1">
                <a:tableStyleId>{5C22544A-7EE6-4342-B048-85BDC9FD1C3A}</a:tableStyleId>
              </a:tblPr>
              <a:tblGrid>
                <a:gridCol w="7648163">
                  <a:extLst>
                    <a:ext uri="{9D8B030D-6E8A-4147-A177-3AD203B41FA5}">
                      <a16:colId xmlns:a16="http://schemas.microsoft.com/office/drawing/2014/main" val="3502456990"/>
                    </a:ext>
                  </a:extLst>
                </a:gridCol>
                <a:gridCol w="1817385">
                  <a:extLst>
                    <a:ext uri="{9D8B030D-6E8A-4147-A177-3AD203B41FA5}">
                      <a16:colId xmlns:a16="http://schemas.microsoft.com/office/drawing/2014/main" val="4179190758"/>
                    </a:ext>
                  </a:extLst>
                </a:gridCol>
              </a:tblGrid>
              <a:tr h="398288">
                <a:tc>
                  <a:txBody>
                    <a:bodyPr/>
                    <a:lstStyle/>
                    <a:p>
                      <a:pPr marL="0" marR="0" algn="l">
                        <a:lnSpc>
                          <a:spcPct val="107000"/>
                        </a:lnSpc>
                        <a:spcBef>
                          <a:spcPts val="0"/>
                        </a:spcBef>
                        <a:spcAft>
                          <a:spcPts val="0"/>
                        </a:spcAft>
                      </a:pPr>
                      <a:r>
                        <a:rPr lang="en-US" sz="1400" b="1" kern="0" dirty="0">
                          <a:solidFill>
                            <a:schemeClr val="tx1"/>
                          </a:solidFill>
                          <a:effectLst/>
                        </a:rPr>
                        <a:t>Requires</a:t>
                      </a:r>
                      <a:r>
                        <a:rPr lang="en-US" sz="1400" b="0" kern="0" dirty="0">
                          <a:solidFill>
                            <a:schemeClr val="tx1"/>
                          </a:solidFill>
                          <a:effectLst/>
                        </a:rPr>
                        <a:t> annual report to CGA Appropriations Committee</a:t>
                      </a:r>
                      <a:endParaRPr lang="en-US" sz="14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426" marR="59426"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400" b="0" kern="0" dirty="0">
                          <a:solidFill>
                            <a:schemeClr val="tx1"/>
                          </a:solidFill>
                          <a:effectLst/>
                        </a:rPr>
                        <a:t>12/1/2023</a:t>
                      </a:r>
                      <a:endParaRPr lang="en-US" sz="14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426" marR="59426" marT="0" marB="0" anchor="ctr">
                    <a:solidFill>
                      <a:schemeClr val="accent1">
                        <a:lumMod val="40000"/>
                        <a:lumOff val="60000"/>
                      </a:schemeClr>
                    </a:solidFill>
                  </a:tcPr>
                </a:tc>
                <a:extLst>
                  <a:ext uri="{0D108BD9-81ED-4DB2-BD59-A6C34878D82A}">
                    <a16:rowId xmlns:a16="http://schemas.microsoft.com/office/drawing/2014/main" val="3853322831"/>
                  </a:ext>
                </a:extLst>
              </a:tr>
              <a:tr h="921530">
                <a:tc>
                  <a:txBody>
                    <a:bodyPr/>
                    <a:lstStyle/>
                    <a:p>
                      <a:pPr marL="0" marR="0" algn="l">
                        <a:lnSpc>
                          <a:spcPct val="107000"/>
                        </a:lnSpc>
                        <a:spcBef>
                          <a:spcPts val="0"/>
                        </a:spcBef>
                        <a:spcAft>
                          <a:spcPts val="0"/>
                        </a:spcAft>
                      </a:pPr>
                      <a:r>
                        <a:rPr lang="en-US" sz="1400" b="1" kern="0" dirty="0">
                          <a:solidFill>
                            <a:schemeClr val="tx1"/>
                          </a:solidFill>
                          <a:effectLst/>
                        </a:rPr>
                        <a:t>Recommend</a:t>
                      </a:r>
                      <a:r>
                        <a:rPr lang="en-US" sz="1400" b="0" kern="0" dirty="0">
                          <a:solidFill>
                            <a:schemeClr val="tx1"/>
                          </a:solidFill>
                          <a:effectLst/>
                        </a:rPr>
                        <a:t> statutory &amp; and budgetary changes to (a) improve behavioral health system of prevention/development/treatment outcomes; (b) improve transparency (c) improve data sharing/collection.</a:t>
                      </a:r>
                      <a:endParaRPr lang="en-US" sz="14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426" marR="59426"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400" kern="0">
                          <a:effectLst/>
                        </a:rPr>
                        <a:t>12/1/2023</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59426" marR="59426" marT="0" marB="0" anchor="ctr">
                    <a:solidFill>
                      <a:schemeClr val="accent1">
                        <a:lumMod val="40000"/>
                        <a:lumOff val="60000"/>
                      </a:schemeClr>
                    </a:solidFill>
                  </a:tcPr>
                </a:tc>
                <a:extLst>
                  <a:ext uri="{0D108BD9-81ED-4DB2-BD59-A6C34878D82A}">
                    <a16:rowId xmlns:a16="http://schemas.microsoft.com/office/drawing/2014/main" val="878823330"/>
                  </a:ext>
                </a:extLst>
              </a:tr>
              <a:tr h="663814">
                <a:tc>
                  <a:txBody>
                    <a:bodyPr/>
                    <a:lstStyle/>
                    <a:p>
                      <a:pPr marL="0" marR="0" algn="l">
                        <a:lnSpc>
                          <a:spcPct val="107000"/>
                        </a:lnSpc>
                        <a:spcBef>
                          <a:spcPts val="0"/>
                        </a:spcBef>
                        <a:spcAft>
                          <a:spcPts val="0"/>
                        </a:spcAft>
                      </a:pPr>
                      <a:r>
                        <a:rPr lang="en-US" sz="1400" b="1" kern="0" dirty="0">
                          <a:solidFill>
                            <a:schemeClr val="tx1"/>
                          </a:solidFill>
                          <a:effectLst/>
                        </a:rPr>
                        <a:t>Identify gaps </a:t>
                      </a:r>
                      <a:r>
                        <a:rPr lang="en-US" sz="1400" b="0" kern="0" dirty="0">
                          <a:solidFill>
                            <a:schemeClr val="tx1"/>
                          </a:solidFill>
                          <a:effectLst/>
                        </a:rPr>
                        <a:t>in behavioral health services provided to children and families; build recommendations to bridge identified gaps.</a:t>
                      </a:r>
                      <a:endParaRPr lang="en-US" sz="14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426" marR="59426"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400" kern="0" dirty="0">
                          <a:effectLst/>
                        </a:rPr>
                        <a:t>12/1/2023</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9426" marR="59426" marT="0" marB="0" anchor="ctr">
                    <a:solidFill>
                      <a:schemeClr val="accent1">
                        <a:lumMod val="40000"/>
                        <a:lumOff val="60000"/>
                      </a:schemeClr>
                    </a:solidFill>
                  </a:tcPr>
                </a:tc>
                <a:extLst>
                  <a:ext uri="{0D108BD9-81ED-4DB2-BD59-A6C34878D82A}">
                    <a16:rowId xmlns:a16="http://schemas.microsoft.com/office/drawing/2014/main" val="3673985722"/>
                  </a:ext>
                </a:extLst>
              </a:tr>
              <a:tr h="726290">
                <a:tc>
                  <a:txBody>
                    <a:bodyPr/>
                    <a:lstStyle/>
                    <a:p>
                      <a:pPr marL="0" marR="0" algn="l">
                        <a:lnSpc>
                          <a:spcPct val="107000"/>
                        </a:lnSpc>
                        <a:spcBef>
                          <a:spcPts val="0"/>
                        </a:spcBef>
                        <a:spcAft>
                          <a:spcPts val="0"/>
                        </a:spcAft>
                      </a:pPr>
                      <a:r>
                        <a:rPr lang="en-US" sz="1400" b="1" kern="0" dirty="0">
                          <a:solidFill>
                            <a:schemeClr val="tx1"/>
                          </a:solidFill>
                          <a:effectLst/>
                        </a:rPr>
                        <a:t>Conduct</a:t>
                      </a:r>
                      <a:r>
                        <a:rPr lang="en-US" sz="1400" b="0" kern="0" dirty="0">
                          <a:solidFill>
                            <a:schemeClr val="tx1"/>
                          </a:solidFill>
                          <a:effectLst/>
                        </a:rPr>
                        <a:t> strengths and barriers analysis to identify what supports/impediments impact children/youth behavioral health needs; provide recommendations for reforms</a:t>
                      </a:r>
                      <a:endParaRPr lang="en-US" sz="14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426" marR="59426"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400" kern="0" dirty="0">
                          <a:effectLst/>
                        </a:rPr>
                        <a:t>12/1/2023</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9426" marR="59426" marT="0" marB="0" anchor="ctr">
                    <a:solidFill>
                      <a:schemeClr val="accent1">
                        <a:lumMod val="40000"/>
                        <a:lumOff val="60000"/>
                      </a:schemeClr>
                    </a:solidFill>
                  </a:tcPr>
                </a:tc>
                <a:extLst>
                  <a:ext uri="{0D108BD9-81ED-4DB2-BD59-A6C34878D82A}">
                    <a16:rowId xmlns:a16="http://schemas.microsoft.com/office/drawing/2014/main" val="575394145"/>
                  </a:ext>
                </a:extLst>
              </a:tr>
              <a:tr h="812195">
                <a:tc>
                  <a:txBody>
                    <a:bodyPr/>
                    <a:lstStyle/>
                    <a:p>
                      <a:pPr marL="0" marR="0" algn="l">
                        <a:lnSpc>
                          <a:spcPct val="107000"/>
                        </a:lnSpc>
                        <a:spcBef>
                          <a:spcPts val="0"/>
                        </a:spcBef>
                        <a:spcAft>
                          <a:spcPts val="0"/>
                        </a:spcAft>
                      </a:pPr>
                      <a:r>
                        <a:rPr lang="en-US" sz="1400" b="1" kern="0" dirty="0">
                          <a:solidFill>
                            <a:schemeClr val="tx1"/>
                          </a:solidFill>
                          <a:effectLst/>
                        </a:rPr>
                        <a:t>Examine</a:t>
                      </a:r>
                      <a:r>
                        <a:rPr lang="en-US" sz="1400" b="0" kern="0" dirty="0">
                          <a:solidFill>
                            <a:schemeClr val="tx1"/>
                          </a:solidFill>
                          <a:effectLst/>
                        </a:rPr>
                        <a:t> best practices for state agencies to collaboratively work through school-based efforts and other processes to improve developmental and behavioral health outcomes for children.</a:t>
                      </a:r>
                      <a:endParaRPr lang="en-US" sz="14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426" marR="59426"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400" kern="0" dirty="0">
                          <a:effectLst/>
                        </a:rPr>
                        <a:t>12/1/2023</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9426" marR="59426" marT="0" marB="0" anchor="ctr">
                    <a:solidFill>
                      <a:schemeClr val="accent1">
                        <a:lumMod val="40000"/>
                        <a:lumOff val="60000"/>
                      </a:schemeClr>
                    </a:solidFill>
                  </a:tcPr>
                </a:tc>
                <a:extLst>
                  <a:ext uri="{0D108BD9-81ED-4DB2-BD59-A6C34878D82A}">
                    <a16:rowId xmlns:a16="http://schemas.microsoft.com/office/drawing/2014/main" val="2567596140"/>
                  </a:ext>
                </a:extLst>
              </a:tr>
              <a:tr h="406098">
                <a:tc>
                  <a:txBody>
                    <a:bodyPr/>
                    <a:lstStyle/>
                    <a:p>
                      <a:pPr marL="0" marR="0" algn="l">
                        <a:lnSpc>
                          <a:spcPct val="107000"/>
                        </a:lnSpc>
                        <a:spcBef>
                          <a:spcPts val="0"/>
                        </a:spcBef>
                        <a:spcAft>
                          <a:spcPts val="0"/>
                        </a:spcAft>
                      </a:pPr>
                      <a:r>
                        <a:rPr lang="en-US" sz="1400" b="1" kern="0" dirty="0">
                          <a:solidFill>
                            <a:schemeClr val="tx1"/>
                          </a:solidFill>
                          <a:effectLst/>
                        </a:rPr>
                        <a:t>Examine</a:t>
                      </a:r>
                      <a:r>
                        <a:rPr lang="en-US" sz="1400" b="0" kern="0" dirty="0">
                          <a:solidFill>
                            <a:schemeClr val="tx1"/>
                          </a:solidFill>
                          <a:effectLst/>
                        </a:rPr>
                        <a:t> children of color disproportionate access/outcomes in the behavioral health care system.</a:t>
                      </a:r>
                      <a:endParaRPr lang="en-US" sz="14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426" marR="59426"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400" kern="0">
                          <a:effectLst/>
                        </a:rPr>
                        <a:t>12/1/2023</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59426" marR="59426" marT="0" marB="0" anchor="ctr">
                    <a:solidFill>
                      <a:schemeClr val="accent1">
                        <a:lumMod val="40000"/>
                        <a:lumOff val="60000"/>
                      </a:schemeClr>
                    </a:solidFill>
                  </a:tcPr>
                </a:tc>
                <a:extLst>
                  <a:ext uri="{0D108BD9-81ED-4DB2-BD59-A6C34878D82A}">
                    <a16:rowId xmlns:a16="http://schemas.microsoft.com/office/drawing/2014/main" val="3023343788"/>
                  </a:ext>
                </a:extLst>
              </a:tr>
              <a:tr h="609146">
                <a:tc>
                  <a:txBody>
                    <a:bodyPr/>
                    <a:lstStyle/>
                    <a:p>
                      <a:pPr marL="0" marR="0" algn="l">
                        <a:lnSpc>
                          <a:spcPct val="107000"/>
                        </a:lnSpc>
                        <a:spcBef>
                          <a:spcPts val="0"/>
                        </a:spcBef>
                        <a:spcAft>
                          <a:spcPts val="0"/>
                        </a:spcAft>
                      </a:pPr>
                      <a:r>
                        <a:rPr lang="en-US" sz="1400" b="1" kern="0" dirty="0">
                          <a:solidFill>
                            <a:schemeClr val="tx1"/>
                          </a:solidFill>
                          <a:effectLst/>
                        </a:rPr>
                        <a:t>Examine</a:t>
                      </a:r>
                      <a:r>
                        <a:rPr lang="en-US" sz="1400" b="0" kern="0" dirty="0">
                          <a:solidFill>
                            <a:schemeClr val="tx1"/>
                          </a:solidFill>
                          <a:effectLst/>
                        </a:rPr>
                        <a:t> children with developmental disabilities' disproportionate aces/outcomes in the behavioral health care system.</a:t>
                      </a:r>
                      <a:endParaRPr lang="en-US" sz="14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426" marR="59426"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400" kern="0">
                          <a:effectLst/>
                        </a:rPr>
                        <a:t>12/1/2023</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59426" marR="59426" marT="0" marB="0" anchor="ctr">
                    <a:solidFill>
                      <a:schemeClr val="accent1">
                        <a:lumMod val="40000"/>
                        <a:lumOff val="60000"/>
                      </a:schemeClr>
                    </a:solidFill>
                  </a:tcPr>
                </a:tc>
                <a:extLst>
                  <a:ext uri="{0D108BD9-81ED-4DB2-BD59-A6C34878D82A}">
                    <a16:rowId xmlns:a16="http://schemas.microsoft.com/office/drawing/2014/main" val="808436154"/>
                  </a:ext>
                </a:extLst>
              </a:tr>
              <a:tr h="609146">
                <a:tc>
                  <a:txBody>
                    <a:bodyPr/>
                    <a:lstStyle/>
                    <a:p>
                      <a:pPr marL="0" marR="0" algn="l">
                        <a:lnSpc>
                          <a:spcPct val="107000"/>
                        </a:lnSpc>
                        <a:spcBef>
                          <a:spcPts val="0"/>
                        </a:spcBef>
                        <a:spcAft>
                          <a:spcPts val="0"/>
                        </a:spcAft>
                      </a:pPr>
                      <a:r>
                        <a:rPr lang="en-US" sz="1400" b="1" kern="0" dirty="0">
                          <a:solidFill>
                            <a:schemeClr val="tx1"/>
                          </a:solidFill>
                          <a:effectLst/>
                        </a:rPr>
                        <a:t>Create</a:t>
                      </a:r>
                      <a:r>
                        <a:rPr lang="en-US" sz="1400" b="0" kern="0" dirty="0">
                          <a:solidFill>
                            <a:schemeClr val="tx1"/>
                          </a:solidFill>
                          <a:effectLst/>
                        </a:rPr>
                        <a:t> a plan to ensure the quality assurance framework for efficacy and outcome data for both private/state-operated behavioral health service facility providers.</a:t>
                      </a:r>
                      <a:endParaRPr lang="en-US" sz="14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426" marR="59426"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400" kern="0" dirty="0">
                          <a:effectLst/>
                        </a:rPr>
                        <a:t>12/1/2023</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9426" marR="59426" marT="0" marB="0" anchor="ctr">
                    <a:solidFill>
                      <a:schemeClr val="accent1">
                        <a:lumMod val="40000"/>
                        <a:lumOff val="60000"/>
                      </a:schemeClr>
                    </a:solidFill>
                  </a:tcPr>
                </a:tc>
                <a:extLst>
                  <a:ext uri="{0D108BD9-81ED-4DB2-BD59-A6C34878D82A}">
                    <a16:rowId xmlns:a16="http://schemas.microsoft.com/office/drawing/2014/main" val="2786894047"/>
                  </a:ext>
                </a:extLst>
              </a:tr>
            </a:tbl>
          </a:graphicData>
        </a:graphic>
      </p:graphicFrame>
      <p:sp>
        <p:nvSpPr>
          <p:cNvPr id="15" name="TextBox 14">
            <a:extLst>
              <a:ext uri="{FF2B5EF4-FFF2-40B4-BE49-F238E27FC236}">
                <a16:creationId xmlns:a16="http://schemas.microsoft.com/office/drawing/2014/main" id="{2A0FCD50-946F-0C6B-DADB-27865D9B3657}"/>
              </a:ext>
            </a:extLst>
          </p:cNvPr>
          <p:cNvSpPr txBox="1"/>
          <p:nvPr/>
        </p:nvSpPr>
        <p:spPr>
          <a:xfrm>
            <a:off x="2955891" y="249973"/>
            <a:ext cx="628021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Workplan Timeline –December 2023</a:t>
            </a:r>
          </a:p>
        </p:txBody>
      </p:sp>
    </p:spTree>
    <p:extLst>
      <p:ext uri="{BB962C8B-B14F-4D97-AF65-F5344CB8AC3E}">
        <p14:creationId xmlns:p14="http://schemas.microsoft.com/office/powerpoint/2010/main" val="2313653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479943"/>
            <a:ext cx="12279086" cy="378057"/>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8242" y="101891"/>
            <a:ext cx="1479586" cy="987642"/>
          </a:xfrm>
          <a:prstGeom prst="rect">
            <a:avLst/>
          </a:prstGeom>
        </p:spPr>
      </p:pic>
      <p:grpSp>
        <p:nvGrpSpPr>
          <p:cNvPr id="6" name="Group 5"/>
          <p:cNvGrpSpPr/>
          <p:nvPr/>
        </p:nvGrpSpPr>
        <p:grpSpPr>
          <a:xfrm>
            <a:off x="-275500" y="0"/>
            <a:ext cx="2052047" cy="1480457"/>
            <a:chOff x="0" y="0"/>
            <a:chExt cx="1700784" cy="1024128"/>
          </a:xfrm>
        </p:grpSpPr>
        <p:sp>
          <p:nvSpPr>
            <p:cNvPr id="7" name="Rectangle 6"/>
            <p:cNvSpPr/>
            <p:nvPr/>
          </p:nvSpPr>
          <p:spPr>
            <a:xfrm>
              <a:off x="0" y="0"/>
              <a:ext cx="1700784" cy="1024128"/>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1"/>
            <p:cNvSpPr/>
            <p:nvPr/>
          </p:nvSpPr>
          <p:spPr>
            <a:xfrm>
              <a:off x="228600" y="0"/>
              <a:ext cx="1463040" cy="1014984"/>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228600" y="0"/>
              <a:ext cx="1472184" cy="1024128"/>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Rectangle 9"/>
          <p:cNvSpPr/>
          <p:nvPr/>
        </p:nvSpPr>
        <p:spPr>
          <a:xfrm>
            <a:off x="0" y="6434224"/>
            <a:ext cx="12192000" cy="4571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D81F1F1E-851E-752B-5AF7-563A6C12A3D9}"/>
              </a:ext>
            </a:extLst>
          </p:cNvPr>
          <p:cNvGraphicFramePr>
            <a:graphicFrameLocks noGrp="1"/>
          </p:cNvGraphicFramePr>
          <p:nvPr/>
        </p:nvGraphicFramePr>
        <p:xfrm>
          <a:off x="838200" y="1398486"/>
          <a:ext cx="9913536" cy="4542098"/>
        </p:xfrm>
        <a:graphic>
          <a:graphicData uri="http://schemas.openxmlformats.org/drawingml/2006/table">
            <a:tbl>
              <a:tblPr firstRow="1" firstCol="1" bandRow="1">
                <a:tableStyleId>{5C22544A-7EE6-4342-B048-85BDC9FD1C3A}</a:tableStyleId>
              </a:tblPr>
              <a:tblGrid>
                <a:gridCol w="8010137">
                  <a:extLst>
                    <a:ext uri="{9D8B030D-6E8A-4147-A177-3AD203B41FA5}">
                      <a16:colId xmlns:a16="http://schemas.microsoft.com/office/drawing/2014/main" val="3983734273"/>
                    </a:ext>
                  </a:extLst>
                </a:gridCol>
                <a:gridCol w="1903399">
                  <a:extLst>
                    <a:ext uri="{9D8B030D-6E8A-4147-A177-3AD203B41FA5}">
                      <a16:colId xmlns:a16="http://schemas.microsoft.com/office/drawing/2014/main" val="1840310251"/>
                    </a:ext>
                  </a:extLst>
                </a:gridCol>
              </a:tblGrid>
              <a:tr h="696039">
                <a:tc>
                  <a:txBody>
                    <a:bodyPr/>
                    <a:lstStyle/>
                    <a:p>
                      <a:pPr marL="0" marR="0" algn="l">
                        <a:lnSpc>
                          <a:spcPct val="107000"/>
                        </a:lnSpc>
                        <a:spcBef>
                          <a:spcPts val="0"/>
                        </a:spcBef>
                        <a:spcAft>
                          <a:spcPts val="0"/>
                        </a:spcAft>
                      </a:pPr>
                      <a:r>
                        <a:rPr lang="en-US" sz="1400" b="1" kern="0" dirty="0">
                          <a:solidFill>
                            <a:schemeClr val="tx1"/>
                          </a:solidFill>
                          <a:effectLst/>
                        </a:rPr>
                        <a:t>Build</a:t>
                      </a:r>
                      <a:r>
                        <a:rPr lang="en-US" sz="1400" b="0" kern="0" dirty="0">
                          <a:solidFill>
                            <a:schemeClr val="tx1"/>
                          </a:solidFill>
                          <a:effectLst/>
                        </a:rPr>
                        <a:t> a governance structure for the children's behavioral health system in in urban, rural and all other areas of the state. </a:t>
                      </a:r>
                      <a:endParaRPr lang="en-US" sz="14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400" b="0" kern="0" dirty="0">
                          <a:solidFill>
                            <a:schemeClr val="tx1"/>
                          </a:solidFill>
                          <a:effectLst/>
                        </a:rPr>
                        <a:t>12/1/2023</a:t>
                      </a:r>
                      <a:endParaRPr lang="en-US" sz="14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val="1211924284"/>
                  </a:ext>
                </a:extLst>
              </a:tr>
              <a:tr h="437255">
                <a:tc>
                  <a:txBody>
                    <a:bodyPr/>
                    <a:lstStyle/>
                    <a:p>
                      <a:pPr marL="0" marR="0" algn="l">
                        <a:lnSpc>
                          <a:spcPct val="107000"/>
                        </a:lnSpc>
                        <a:spcBef>
                          <a:spcPts val="0"/>
                        </a:spcBef>
                        <a:spcAft>
                          <a:spcPts val="0"/>
                        </a:spcAft>
                      </a:pPr>
                      <a:r>
                        <a:rPr lang="en-US" sz="1400" b="1" kern="0" dirty="0">
                          <a:solidFill>
                            <a:schemeClr val="tx1"/>
                          </a:solidFill>
                          <a:effectLst/>
                        </a:rPr>
                        <a:t>Allows</a:t>
                      </a:r>
                      <a:r>
                        <a:rPr lang="en-US" sz="1400" b="0" kern="0" dirty="0">
                          <a:solidFill>
                            <a:schemeClr val="tx1"/>
                          </a:solidFill>
                          <a:effectLst/>
                        </a:rPr>
                        <a:t> TCBHPC to collaborate with consulting organizations.</a:t>
                      </a:r>
                      <a:endParaRPr lang="en-US" sz="14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400" kern="0">
                          <a:effectLst/>
                        </a:rPr>
                        <a:t>12/1/2023</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val="3376411474"/>
                  </a:ext>
                </a:extLst>
              </a:tr>
              <a:tr h="464026">
                <a:tc>
                  <a:txBody>
                    <a:bodyPr/>
                    <a:lstStyle/>
                    <a:p>
                      <a:pPr marL="0" marR="0" algn="l">
                        <a:lnSpc>
                          <a:spcPct val="107000"/>
                        </a:lnSpc>
                        <a:spcBef>
                          <a:spcPts val="0"/>
                        </a:spcBef>
                        <a:spcAft>
                          <a:spcPts val="0"/>
                        </a:spcAft>
                      </a:pPr>
                      <a:r>
                        <a:rPr lang="en-US" sz="1400" b="1" kern="0" dirty="0">
                          <a:solidFill>
                            <a:schemeClr val="tx1"/>
                          </a:solidFill>
                          <a:effectLst/>
                        </a:rPr>
                        <a:t>Provides</a:t>
                      </a:r>
                      <a:r>
                        <a:rPr lang="en-US" sz="1400" b="0" kern="0" dirty="0">
                          <a:solidFill>
                            <a:schemeClr val="tx1"/>
                          </a:solidFill>
                          <a:effectLst/>
                        </a:rPr>
                        <a:t> access to data collected by state/contractors on matters related to children's behavioral health.</a:t>
                      </a:r>
                      <a:endParaRPr lang="en-US" sz="14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400" kern="0">
                          <a:effectLst/>
                        </a:rPr>
                        <a:t>12/1/2023</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val="3239030392"/>
                  </a:ext>
                </a:extLst>
              </a:tr>
              <a:tr h="928051">
                <a:tc>
                  <a:txBody>
                    <a:bodyPr/>
                    <a:lstStyle/>
                    <a:p>
                      <a:pPr marL="0" marR="0" algn="l">
                        <a:lnSpc>
                          <a:spcPct val="107000"/>
                        </a:lnSpc>
                        <a:spcBef>
                          <a:spcPts val="0"/>
                        </a:spcBef>
                        <a:spcAft>
                          <a:spcPts val="0"/>
                        </a:spcAft>
                      </a:pPr>
                      <a:r>
                        <a:rPr lang="en-US" sz="1400" b="1" kern="0" dirty="0">
                          <a:solidFill>
                            <a:schemeClr val="tx1"/>
                          </a:solidFill>
                          <a:effectLst/>
                        </a:rPr>
                        <a:t>Permits</a:t>
                      </a:r>
                      <a:r>
                        <a:rPr lang="en-US" sz="1400" b="0" kern="0" dirty="0">
                          <a:solidFill>
                            <a:schemeClr val="tx1"/>
                          </a:solidFill>
                          <a:effectLst/>
                        </a:rPr>
                        <a:t> TCBHPC to create workgroups/subcommittees to inform recommendations (suggest workforce issues/school-based/prevention/ acute and or intermediate care subcommittees)</a:t>
                      </a:r>
                      <a:endParaRPr lang="en-US" sz="14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400" kern="0">
                          <a:effectLst/>
                        </a:rPr>
                        <a:t>12/1/2023</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val="894436332"/>
                  </a:ext>
                </a:extLst>
              </a:tr>
              <a:tr h="1160064">
                <a:tc>
                  <a:txBody>
                    <a:bodyPr/>
                    <a:lstStyle/>
                    <a:p>
                      <a:pPr marL="0" marR="0" algn="l">
                        <a:lnSpc>
                          <a:spcPct val="107000"/>
                        </a:lnSpc>
                        <a:spcBef>
                          <a:spcPts val="0"/>
                        </a:spcBef>
                        <a:spcAft>
                          <a:spcPts val="0"/>
                        </a:spcAft>
                      </a:pPr>
                      <a:r>
                        <a:rPr lang="en-US" sz="1400" b="1" kern="0" dirty="0">
                          <a:solidFill>
                            <a:schemeClr val="tx1"/>
                          </a:solidFill>
                          <a:effectLst/>
                        </a:rPr>
                        <a:t>Annual work plan </a:t>
                      </a:r>
                      <a:r>
                        <a:rPr lang="en-US" sz="1400" b="0" kern="0" dirty="0">
                          <a:solidFill>
                            <a:schemeClr val="tx1"/>
                          </a:solidFill>
                          <a:effectLst/>
                        </a:rPr>
                        <a:t>for reviewing and making status or progress reports on the recommendations/activities. The work plan includes recommendations to improve outcomes related to children's behavioral health/timeline with dates for tasks/outcomes achieved</a:t>
                      </a:r>
                      <a:endParaRPr lang="en-US" sz="14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400" kern="0">
                          <a:effectLst/>
                        </a:rPr>
                        <a:t>12/1/2023</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val="2379735376"/>
                  </a:ext>
                </a:extLst>
              </a:tr>
              <a:tr h="856663">
                <a:tc>
                  <a:txBody>
                    <a:bodyPr/>
                    <a:lstStyle/>
                    <a:p>
                      <a:pPr marL="0" marR="0" algn="l">
                        <a:lnSpc>
                          <a:spcPct val="107000"/>
                        </a:lnSpc>
                        <a:spcBef>
                          <a:spcPts val="0"/>
                        </a:spcBef>
                        <a:spcAft>
                          <a:spcPts val="0"/>
                        </a:spcAft>
                      </a:pPr>
                      <a:r>
                        <a:rPr lang="en-US" sz="1400" b="1" kern="0" dirty="0">
                          <a:solidFill>
                            <a:schemeClr val="tx1"/>
                          </a:solidFill>
                          <a:effectLst/>
                        </a:rPr>
                        <a:t>Annual strategic plan </a:t>
                      </a:r>
                      <a:r>
                        <a:rPr lang="en-US" sz="1400" b="0" kern="0" dirty="0">
                          <a:solidFill>
                            <a:schemeClr val="tx1"/>
                          </a:solidFill>
                          <a:effectLst/>
                        </a:rPr>
                        <a:t>integrating recommendations task defined in sec.(g)(1-8).</a:t>
                      </a:r>
                      <a:endParaRPr lang="en-US" sz="1400" b="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400" kern="0" dirty="0">
                          <a:effectLst/>
                        </a:rPr>
                        <a:t>12/1/2023</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val="3311317082"/>
                  </a:ext>
                </a:extLst>
              </a:tr>
            </a:tbl>
          </a:graphicData>
        </a:graphic>
      </p:graphicFrame>
      <p:sp>
        <p:nvSpPr>
          <p:cNvPr id="16" name="TextBox 15">
            <a:extLst>
              <a:ext uri="{FF2B5EF4-FFF2-40B4-BE49-F238E27FC236}">
                <a16:creationId xmlns:a16="http://schemas.microsoft.com/office/drawing/2014/main" id="{1FA3DF6C-1FD7-3495-944B-76A05FCA9A09}"/>
              </a:ext>
            </a:extLst>
          </p:cNvPr>
          <p:cNvSpPr txBox="1"/>
          <p:nvPr/>
        </p:nvSpPr>
        <p:spPr>
          <a:xfrm>
            <a:off x="2838660" y="390416"/>
            <a:ext cx="628021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Workplan Timeline – December 2023</a:t>
            </a:r>
          </a:p>
        </p:txBody>
      </p:sp>
    </p:spTree>
    <p:extLst>
      <p:ext uri="{BB962C8B-B14F-4D97-AF65-F5344CB8AC3E}">
        <p14:creationId xmlns:p14="http://schemas.microsoft.com/office/powerpoint/2010/main" val="3577240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479943"/>
            <a:ext cx="12279086" cy="378057"/>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8242" y="101891"/>
            <a:ext cx="1479586" cy="987642"/>
          </a:xfrm>
          <a:prstGeom prst="rect">
            <a:avLst/>
          </a:prstGeom>
        </p:spPr>
      </p:pic>
      <p:grpSp>
        <p:nvGrpSpPr>
          <p:cNvPr id="6" name="Group 5"/>
          <p:cNvGrpSpPr/>
          <p:nvPr/>
        </p:nvGrpSpPr>
        <p:grpSpPr>
          <a:xfrm>
            <a:off x="-275500" y="0"/>
            <a:ext cx="2052047" cy="1480457"/>
            <a:chOff x="0" y="0"/>
            <a:chExt cx="1700784" cy="1024128"/>
          </a:xfrm>
        </p:grpSpPr>
        <p:sp>
          <p:nvSpPr>
            <p:cNvPr id="7" name="Rectangle 6"/>
            <p:cNvSpPr/>
            <p:nvPr/>
          </p:nvSpPr>
          <p:spPr>
            <a:xfrm>
              <a:off x="0" y="0"/>
              <a:ext cx="1700784" cy="1024128"/>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 name="Rectangle 1"/>
            <p:cNvSpPr/>
            <p:nvPr/>
          </p:nvSpPr>
          <p:spPr>
            <a:xfrm>
              <a:off x="228600" y="0"/>
              <a:ext cx="1463040" cy="1014984"/>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9" name="Rectangle 8"/>
            <p:cNvSpPr/>
            <p:nvPr/>
          </p:nvSpPr>
          <p:spPr>
            <a:xfrm>
              <a:off x="228600" y="0"/>
              <a:ext cx="1472184" cy="1024128"/>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sp>
        <p:nvSpPr>
          <p:cNvPr id="10" name="Rectangle 9"/>
          <p:cNvSpPr/>
          <p:nvPr/>
        </p:nvSpPr>
        <p:spPr>
          <a:xfrm>
            <a:off x="0" y="6434224"/>
            <a:ext cx="12192000" cy="4571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1" name="Title 10">
            <a:extLst>
              <a:ext uri="{FF2B5EF4-FFF2-40B4-BE49-F238E27FC236}">
                <a16:creationId xmlns:a16="http://schemas.microsoft.com/office/drawing/2014/main" id="{177CC274-CE39-5099-3807-16A924BF0AEB}"/>
              </a:ext>
            </a:extLst>
          </p:cNvPr>
          <p:cNvSpPr>
            <a:spLocks noGrp="1"/>
          </p:cNvSpPr>
          <p:nvPr>
            <p:ph type="title"/>
          </p:nvPr>
        </p:nvSpPr>
        <p:spPr/>
        <p:txBody>
          <a:bodyPr>
            <a:noAutofit/>
          </a:bodyPr>
          <a:lstStyle/>
          <a:p>
            <a:pPr algn="ctr"/>
            <a:r>
              <a:rPr lang="en-US" sz="5400" b="0" i="0" dirty="0">
                <a:solidFill>
                  <a:srgbClr val="374151"/>
                </a:solidFill>
                <a:effectLst/>
                <a:latin typeface="Söhne"/>
              </a:rPr>
              <a:t>Collaborative Approach</a:t>
            </a:r>
            <a:endParaRPr lang="en-US" sz="5400" dirty="0"/>
          </a:p>
        </p:txBody>
      </p:sp>
      <p:sp>
        <p:nvSpPr>
          <p:cNvPr id="2" name="Content Placeholder 1">
            <a:extLst>
              <a:ext uri="{FF2B5EF4-FFF2-40B4-BE49-F238E27FC236}">
                <a16:creationId xmlns:a16="http://schemas.microsoft.com/office/drawing/2014/main" id="{CA014DC0-5621-AC73-871D-92CFD644B330}"/>
              </a:ext>
            </a:extLst>
          </p:cNvPr>
          <p:cNvSpPr>
            <a:spLocks noGrp="1"/>
          </p:cNvSpPr>
          <p:nvPr>
            <p:ph idx="1"/>
          </p:nvPr>
        </p:nvSpPr>
        <p:spPr>
          <a:xfrm>
            <a:off x="786839" y="1594127"/>
            <a:ext cx="10705407" cy="4331538"/>
          </a:xfrm>
        </p:spPr>
        <p:txBody>
          <a:bodyPr>
            <a:normAutofit/>
          </a:bodyPr>
          <a:lstStyle/>
          <a:p>
            <a:pPr>
              <a:lnSpc>
                <a:spcPct val="100000"/>
              </a:lnSpc>
            </a:pPr>
            <a:r>
              <a:rPr lang="en-US" sz="2000" dirty="0"/>
              <a:t>Identify key stakeholders to explore linkages and funding related to youth mental health services. </a:t>
            </a:r>
          </a:p>
          <a:p>
            <a:pPr lvl="1">
              <a:lnSpc>
                <a:spcPct val="100000"/>
              </a:lnSpc>
            </a:pPr>
            <a:r>
              <a:rPr lang="en-US" sz="1900" b="0" i="0" dirty="0">
                <a:solidFill>
                  <a:srgbClr val="374151"/>
                </a:solidFill>
                <a:effectLst/>
              </a:rPr>
              <a:t>State agencies e.g., DCF, DMHAS, DSS, DPH</a:t>
            </a:r>
          </a:p>
          <a:p>
            <a:pPr lvl="1">
              <a:lnSpc>
                <a:spcPct val="100000"/>
              </a:lnSpc>
            </a:pPr>
            <a:r>
              <a:rPr lang="en-US" sz="1900" dirty="0">
                <a:solidFill>
                  <a:srgbClr val="374151"/>
                </a:solidFill>
              </a:rPr>
              <a:t>Judicial Department and Probation</a:t>
            </a:r>
          </a:p>
          <a:p>
            <a:pPr lvl="1">
              <a:lnSpc>
                <a:spcPct val="100000"/>
              </a:lnSpc>
            </a:pPr>
            <a:r>
              <a:rPr lang="en-US" sz="1900" dirty="0">
                <a:solidFill>
                  <a:srgbClr val="374151"/>
                </a:solidFill>
              </a:rPr>
              <a:t>Local community organizations and local parent groups  </a:t>
            </a:r>
          </a:p>
          <a:p>
            <a:pPr lvl="1">
              <a:lnSpc>
                <a:spcPct val="100000"/>
              </a:lnSpc>
            </a:pPr>
            <a:r>
              <a:rPr lang="en-US" sz="1900" b="0" i="0" dirty="0">
                <a:solidFill>
                  <a:srgbClr val="374151"/>
                </a:solidFill>
                <a:effectLst/>
              </a:rPr>
              <a:t>Local School Officials </a:t>
            </a:r>
          </a:p>
          <a:p>
            <a:pPr lvl="2">
              <a:lnSpc>
                <a:spcPct val="100000"/>
              </a:lnSpc>
            </a:pPr>
            <a:r>
              <a:rPr lang="en-US" sz="1900" dirty="0">
                <a:solidFill>
                  <a:srgbClr val="374151"/>
                </a:solidFill>
              </a:rPr>
              <a:t>Focus on </a:t>
            </a:r>
            <a:r>
              <a:rPr lang="en-US" sz="1900" b="0" i="0" dirty="0">
                <a:solidFill>
                  <a:srgbClr val="374151"/>
                </a:solidFill>
                <a:effectLst/>
              </a:rPr>
              <a:t> Bridgeport, Hartford, New Haven, and smaller districts e.g., </a:t>
            </a:r>
            <a:r>
              <a:rPr lang="en-US" sz="1900" dirty="0">
                <a:solidFill>
                  <a:srgbClr val="374151"/>
                </a:solidFill>
              </a:rPr>
              <a:t>Plainville </a:t>
            </a:r>
            <a:endParaRPr lang="en-US" sz="1900" dirty="0"/>
          </a:p>
          <a:p>
            <a:pPr>
              <a:lnSpc>
                <a:spcPct val="100000"/>
              </a:lnSpc>
            </a:pPr>
            <a:r>
              <a:rPr lang="en-US" sz="2000" dirty="0"/>
              <a:t>Approach: Initiate contact with agencies and gather crucial information to begin discussions related to barriers and challenges. </a:t>
            </a:r>
          </a:p>
          <a:p>
            <a:pPr lvl="1">
              <a:lnSpc>
                <a:spcPct val="100000"/>
              </a:lnSpc>
            </a:pPr>
            <a:r>
              <a:rPr lang="en-US" sz="1800" b="0" i="1" dirty="0">
                <a:solidFill>
                  <a:srgbClr val="374151"/>
                </a:solidFill>
                <a:effectLst/>
              </a:rPr>
              <a:t>What are the linkages between DCF and the DMHAS youth-adult services and the linkage process? </a:t>
            </a:r>
            <a:endParaRPr lang="en-US" sz="1800" i="1" dirty="0">
              <a:solidFill>
                <a:srgbClr val="374151"/>
              </a:solidFill>
            </a:endParaRPr>
          </a:p>
          <a:p>
            <a:pPr lvl="1">
              <a:lnSpc>
                <a:spcPct val="100000"/>
              </a:lnSpc>
            </a:pPr>
            <a:r>
              <a:rPr lang="en-US" sz="1800" i="1" dirty="0">
                <a:solidFill>
                  <a:srgbClr val="374151"/>
                </a:solidFill>
              </a:rPr>
              <a:t>What funding, access, and capacity information is available related to IHT, OP, and other non-acute mental health services?</a:t>
            </a:r>
            <a:endParaRPr lang="en-US" sz="1800" i="1" dirty="0"/>
          </a:p>
          <a:p>
            <a:pPr>
              <a:lnSpc>
                <a:spcPct val="100000"/>
              </a:lnSpc>
            </a:pPr>
            <a:r>
              <a:rPr lang="en-US" sz="2000" dirty="0"/>
              <a:t>Develop a comprehensive strategy for engaging local organizations and schools. </a:t>
            </a:r>
          </a:p>
        </p:txBody>
      </p:sp>
    </p:spTree>
    <p:extLst>
      <p:ext uri="{BB962C8B-B14F-4D97-AF65-F5344CB8AC3E}">
        <p14:creationId xmlns:p14="http://schemas.microsoft.com/office/powerpoint/2010/main" val="380884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479943"/>
            <a:ext cx="12279086" cy="378057"/>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8242" y="101891"/>
            <a:ext cx="1479586" cy="987642"/>
          </a:xfrm>
          <a:prstGeom prst="rect">
            <a:avLst/>
          </a:prstGeom>
        </p:spPr>
      </p:pic>
      <p:grpSp>
        <p:nvGrpSpPr>
          <p:cNvPr id="6" name="Group 5"/>
          <p:cNvGrpSpPr/>
          <p:nvPr/>
        </p:nvGrpSpPr>
        <p:grpSpPr>
          <a:xfrm>
            <a:off x="-275500" y="0"/>
            <a:ext cx="2052047" cy="1480457"/>
            <a:chOff x="0" y="0"/>
            <a:chExt cx="1700784" cy="1024128"/>
          </a:xfrm>
        </p:grpSpPr>
        <p:sp>
          <p:nvSpPr>
            <p:cNvPr id="7" name="Rectangle 6"/>
            <p:cNvSpPr/>
            <p:nvPr/>
          </p:nvSpPr>
          <p:spPr>
            <a:xfrm>
              <a:off x="0" y="0"/>
              <a:ext cx="1700784" cy="1024128"/>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 name="Rectangle 1"/>
            <p:cNvSpPr/>
            <p:nvPr/>
          </p:nvSpPr>
          <p:spPr>
            <a:xfrm>
              <a:off x="228600" y="0"/>
              <a:ext cx="1463040" cy="1014984"/>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9" name="Rectangle 8"/>
            <p:cNvSpPr/>
            <p:nvPr/>
          </p:nvSpPr>
          <p:spPr>
            <a:xfrm>
              <a:off x="228600" y="0"/>
              <a:ext cx="1472184" cy="1024128"/>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sp>
        <p:nvSpPr>
          <p:cNvPr id="10" name="Rectangle 9"/>
          <p:cNvSpPr/>
          <p:nvPr/>
        </p:nvSpPr>
        <p:spPr>
          <a:xfrm>
            <a:off x="0" y="6434224"/>
            <a:ext cx="12192000" cy="4571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1" name="Title 10">
            <a:extLst>
              <a:ext uri="{FF2B5EF4-FFF2-40B4-BE49-F238E27FC236}">
                <a16:creationId xmlns:a16="http://schemas.microsoft.com/office/drawing/2014/main" id="{177CC274-CE39-5099-3807-16A924BF0AEB}"/>
              </a:ext>
            </a:extLst>
          </p:cNvPr>
          <p:cNvSpPr>
            <a:spLocks noGrp="1"/>
          </p:cNvSpPr>
          <p:nvPr>
            <p:ph type="title"/>
          </p:nvPr>
        </p:nvSpPr>
        <p:spPr/>
        <p:txBody>
          <a:bodyPr>
            <a:normAutofit/>
          </a:bodyPr>
          <a:lstStyle/>
          <a:p>
            <a:pPr algn="ctr"/>
            <a:r>
              <a:rPr lang="en-US" sz="5400" dirty="0"/>
              <a:t>Feedback and Q&amp;A</a:t>
            </a:r>
          </a:p>
        </p:txBody>
      </p:sp>
      <p:sp>
        <p:nvSpPr>
          <p:cNvPr id="13" name="Content Placeholder 12">
            <a:extLst>
              <a:ext uri="{FF2B5EF4-FFF2-40B4-BE49-F238E27FC236}">
                <a16:creationId xmlns:a16="http://schemas.microsoft.com/office/drawing/2014/main" id="{38B7D954-DBAC-1FFB-685A-8CA8032256A8}"/>
              </a:ext>
            </a:extLst>
          </p:cNvPr>
          <p:cNvSpPr>
            <a:spLocks noGrp="1"/>
          </p:cNvSpPr>
          <p:nvPr>
            <p:ph sz="half" idx="1"/>
          </p:nvPr>
        </p:nvSpPr>
        <p:spPr>
          <a:xfrm>
            <a:off x="838200" y="1663333"/>
            <a:ext cx="5181600" cy="4551208"/>
          </a:xfrm>
        </p:spPr>
        <p:txBody>
          <a:bodyPr>
            <a:normAutofit fontScale="62500" lnSpcReduction="20000"/>
          </a:bodyPr>
          <a:lstStyle/>
          <a:p>
            <a:pPr>
              <a:lnSpc>
                <a:spcPct val="150000"/>
              </a:lnSpc>
            </a:pPr>
            <a:r>
              <a:rPr lang="en-US" sz="3400" dirty="0"/>
              <a:t>Scan QR Code. </a:t>
            </a:r>
          </a:p>
          <a:p>
            <a:pPr>
              <a:lnSpc>
                <a:spcPct val="150000"/>
              </a:lnSpc>
            </a:pPr>
            <a:r>
              <a:rPr lang="en-US" sz="3400" dirty="0"/>
              <a:t>Volunteer for a Workgroup of your preference. </a:t>
            </a:r>
          </a:p>
          <a:p>
            <a:pPr>
              <a:lnSpc>
                <a:spcPct val="150000"/>
              </a:lnSpc>
            </a:pPr>
            <a:r>
              <a:rPr lang="en-US" sz="3400" dirty="0"/>
              <a:t>If you wish to be considered for a Co-Chair.</a:t>
            </a:r>
          </a:p>
          <a:p>
            <a:pPr>
              <a:lnSpc>
                <a:spcPct val="150000"/>
              </a:lnSpc>
            </a:pPr>
            <a:r>
              <a:rPr lang="en-US" sz="3400" dirty="0"/>
              <a:t>Input Feedback</a:t>
            </a:r>
          </a:p>
          <a:p>
            <a:pPr lvl="1">
              <a:lnSpc>
                <a:spcPct val="150000"/>
              </a:lnSpc>
            </a:pPr>
            <a:r>
              <a:rPr lang="en-US" sz="3400" dirty="0"/>
              <a:t>Open ended answers </a:t>
            </a:r>
          </a:p>
          <a:p>
            <a:pPr lvl="2">
              <a:lnSpc>
                <a:spcPct val="150000"/>
              </a:lnSpc>
            </a:pPr>
            <a:r>
              <a:rPr lang="en-US" sz="3400" dirty="0"/>
              <a:t>Organizational Chart</a:t>
            </a:r>
          </a:p>
          <a:p>
            <a:pPr lvl="2">
              <a:lnSpc>
                <a:spcPct val="150000"/>
              </a:lnSpc>
            </a:pPr>
            <a:r>
              <a:rPr lang="en-US" sz="3400" dirty="0"/>
              <a:t>Workgroups </a:t>
            </a:r>
          </a:p>
          <a:p>
            <a:pPr marL="914400" lvl="2" indent="0">
              <a:buNone/>
            </a:pPr>
            <a:endParaRPr lang="en-US" dirty="0"/>
          </a:p>
        </p:txBody>
      </p:sp>
      <p:pic>
        <p:nvPicPr>
          <p:cNvPr id="24" name="Content Placeholder 23" descr="A qr code on a blue background">
            <a:extLst>
              <a:ext uri="{FF2B5EF4-FFF2-40B4-BE49-F238E27FC236}">
                <a16:creationId xmlns:a16="http://schemas.microsoft.com/office/drawing/2014/main" id="{A70F4B1B-8386-369C-AA2E-3EBD3A67AC38}"/>
              </a:ext>
            </a:extLst>
          </p:cNvPr>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7493770" y="1863203"/>
            <a:ext cx="3044472" cy="3044472"/>
          </a:xfrm>
        </p:spPr>
      </p:pic>
    </p:spTree>
    <p:extLst>
      <p:ext uri="{BB962C8B-B14F-4D97-AF65-F5344CB8AC3E}">
        <p14:creationId xmlns:p14="http://schemas.microsoft.com/office/powerpoint/2010/main" val="4167157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479943"/>
            <a:ext cx="12279086" cy="378057"/>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8242" y="101891"/>
            <a:ext cx="1479586" cy="987642"/>
          </a:xfrm>
          <a:prstGeom prst="rect">
            <a:avLst/>
          </a:prstGeom>
        </p:spPr>
      </p:pic>
      <p:grpSp>
        <p:nvGrpSpPr>
          <p:cNvPr id="6" name="Group 5"/>
          <p:cNvGrpSpPr/>
          <p:nvPr/>
        </p:nvGrpSpPr>
        <p:grpSpPr>
          <a:xfrm>
            <a:off x="-275500" y="0"/>
            <a:ext cx="2052047" cy="1480457"/>
            <a:chOff x="0" y="0"/>
            <a:chExt cx="1700784" cy="1024128"/>
          </a:xfrm>
        </p:grpSpPr>
        <p:sp>
          <p:nvSpPr>
            <p:cNvPr id="7" name="Rectangle 6"/>
            <p:cNvSpPr/>
            <p:nvPr/>
          </p:nvSpPr>
          <p:spPr>
            <a:xfrm>
              <a:off x="0" y="0"/>
              <a:ext cx="1700784" cy="1024128"/>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 name="Rectangle 1"/>
            <p:cNvSpPr/>
            <p:nvPr/>
          </p:nvSpPr>
          <p:spPr>
            <a:xfrm>
              <a:off x="228600" y="0"/>
              <a:ext cx="1463040" cy="1014984"/>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9" name="Rectangle 8"/>
            <p:cNvSpPr/>
            <p:nvPr/>
          </p:nvSpPr>
          <p:spPr>
            <a:xfrm>
              <a:off x="228600" y="0"/>
              <a:ext cx="1472184" cy="1024128"/>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sp>
        <p:nvSpPr>
          <p:cNvPr id="10" name="Rectangle 9"/>
          <p:cNvSpPr/>
          <p:nvPr/>
        </p:nvSpPr>
        <p:spPr>
          <a:xfrm>
            <a:off x="0" y="6434224"/>
            <a:ext cx="12192000" cy="4571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1" name="Title 10">
            <a:extLst>
              <a:ext uri="{FF2B5EF4-FFF2-40B4-BE49-F238E27FC236}">
                <a16:creationId xmlns:a16="http://schemas.microsoft.com/office/drawing/2014/main" id="{177CC274-CE39-5099-3807-16A924BF0AEB}"/>
              </a:ext>
            </a:extLst>
          </p:cNvPr>
          <p:cNvSpPr>
            <a:spLocks noGrp="1"/>
          </p:cNvSpPr>
          <p:nvPr>
            <p:ph type="title"/>
          </p:nvPr>
        </p:nvSpPr>
        <p:spPr/>
        <p:txBody>
          <a:bodyPr>
            <a:normAutofit/>
          </a:bodyPr>
          <a:lstStyle/>
          <a:p>
            <a:pPr algn="ctr"/>
            <a:r>
              <a:rPr lang="en-US" sz="5400" dirty="0"/>
              <a:t>Next Steps </a:t>
            </a:r>
          </a:p>
        </p:txBody>
      </p:sp>
      <p:sp>
        <p:nvSpPr>
          <p:cNvPr id="2" name="TextBox 1">
            <a:extLst>
              <a:ext uri="{FF2B5EF4-FFF2-40B4-BE49-F238E27FC236}">
                <a16:creationId xmlns:a16="http://schemas.microsoft.com/office/drawing/2014/main" id="{09152B81-74C9-A7E2-0F03-8083140251C5}"/>
              </a:ext>
            </a:extLst>
          </p:cNvPr>
          <p:cNvSpPr txBox="1"/>
          <p:nvPr/>
        </p:nvSpPr>
        <p:spPr>
          <a:xfrm>
            <a:off x="1242874" y="2024108"/>
            <a:ext cx="7776839" cy="391305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dirty="0"/>
              <a:t>Results of the Feedback Surveys reviewed with Tri-chairs</a:t>
            </a:r>
          </a:p>
          <a:p>
            <a:pPr marL="285750" indent="-285750">
              <a:lnSpc>
                <a:spcPct val="150000"/>
              </a:lnSpc>
              <a:buFont typeface="Arial" panose="020B0604020202020204" pitchFamily="34" charset="0"/>
              <a:buChar char="•"/>
            </a:pPr>
            <a:r>
              <a:rPr lang="en-US" sz="2400" dirty="0"/>
              <a:t>Finalize Organizational Chart</a:t>
            </a:r>
          </a:p>
          <a:p>
            <a:pPr marL="285750" indent="-285750">
              <a:lnSpc>
                <a:spcPct val="150000"/>
              </a:lnSpc>
              <a:buFont typeface="Arial" panose="020B0604020202020204" pitchFamily="34" charset="0"/>
              <a:buChar char="•"/>
            </a:pPr>
            <a:r>
              <a:rPr lang="en-US" sz="2400" dirty="0"/>
              <a:t>Karen Snyder and TYJI will begin to meet with workgroup co-chairs and system partners to draft the work plan</a:t>
            </a:r>
          </a:p>
          <a:p>
            <a:pPr marL="285750" indent="-285750">
              <a:lnSpc>
                <a:spcPct val="150000"/>
              </a:lnSpc>
              <a:buFont typeface="Arial" panose="020B0604020202020204" pitchFamily="34" charset="0"/>
              <a:buChar char="•"/>
            </a:pPr>
            <a:r>
              <a:rPr lang="en-US" sz="2400" dirty="0"/>
              <a:t>Workgroups convenes</a:t>
            </a:r>
          </a:p>
          <a:p>
            <a:pPr marL="285750" indent="-285750">
              <a:lnSpc>
                <a:spcPct val="150000"/>
              </a:lnSpc>
              <a:buFont typeface="Arial" panose="020B0604020202020204" pitchFamily="34" charset="0"/>
              <a:buChar char="•"/>
            </a:pPr>
            <a:r>
              <a:rPr lang="en-US" sz="2400" dirty="0"/>
              <a:t>Karen Snyder and TYJI will meet system partners to develop the level-setting training. </a:t>
            </a:r>
          </a:p>
        </p:txBody>
      </p:sp>
    </p:spTree>
    <p:extLst>
      <p:ext uri="{BB962C8B-B14F-4D97-AF65-F5344CB8AC3E}">
        <p14:creationId xmlns:p14="http://schemas.microsoft.com/office/powerpoint/2010/main" val="3409775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479943"/>
            <a:ext cx="12279086" cy="378057"/>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8242" y="101891"/>
            <a:ext cx="1479586" cy="987642"/>
          </a:xfrm>
          <a:prstGeom prst="rect">
            <a:avLst/>
          </a:prstGeom>
        </p:spPr>
      </p:pic>
      <p:grpSp>
        <p:nvGrpSpPr>
          <p:cNvPr id="6" name="Group 5"/>
          <p:cNvGrpSpPr/>
          <p:nvPr/>
        </p:nvGrpSpPr>
        <p:grpSpPr>
          <a:xfrm>
            <a:off x="-275500" y="0"/>
            <a:ext cx="2052047" cy="1480457"/>
            <a:chOff x="0" y="0"/>
            <a:chExt cx="1700784" cy="1024128"/>
          </a:xfrm>
        </p:grpSpPr>
        <p:sp>
          <p:nvSpPr>
            <p:cNvPr id="7" name="Rectangle 6"/>
            <p:cNvSpPr/>
            <p:nvPr/>
          </p:nvSpPr>
          <p:spPr>
            <a:xfrm>
              <a:off x="0" y="0"/>
              <a:ext cx="1700784" cy="1024128"/>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 name="Rectangle 1"/>
            <p:cNvSpPr/>
            <p:nvPr/>
          </p:nvSpPr>
          <p:spPr>
            <a:xfrm>
              <a:off x="228600" y="0"/>
              <a:ext cx="1463040" cy="1014984"/>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9" name="Rectangle 8"/>
            <p:cNvSpPr/>
            <p:nvPr/>
          </p:nvSpPr>
          <p:spPr>
            <a:xfrm>
              <a:off x="228600" y="0"/>
              <a:ext cx="1472184" cy="1024128"/>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sp>
        <p:nvSpPr>
          <p:cNvPr id="10" name="Rectangle 9"/>
          <p:cNvSpPr/>
          <p:nvPr/>
        </p:nvSpPr>
        <p:spPr>
          <a:xfrm>
            <a:off x="0" y="6434224"/>
            <a:ext cx="12192000" cy="4571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1" name="Title 10">
            <a:extLst>
              <a:ext uri="{FF2B5EF4-FFF2-40B4-BE49-F238E27FC236}">
                <a16:creationId xmlns:a16="http://schemas.microsoft.com/office/drawing/2014/main" id="{177CC274-CE39-5099-3807-16A924BF0AEB}"/>
              </a:ext>
            </a:extLst>
          </p:cNvPr>
          <p:cNvSpPr>
            <a:spLocks noGrp="1"/>
          </p:cNvSpPr>
          <p:nvPr>
            <p:ph type="title"/>
          </p:nvPr>
        </p:nvSpPr>
        <p:spPr>
          <a:xfrm>
            <a:off x="750523" y="2151240"/>
            <a:ext cx="10515600" cy="1325563"/>
          </a:xfrm>
        </p:spPr>
        <p:txBody>
          <a:bodyPr/>
          <a:lstStyle/>
          <a:p>
            <a:pPr algn="ctr"/>
            <a:r>
              <a:rPr lang="en-US" dirty="0"/>
              <a:t>Presentation of CT Urgent Care Centers</a:t>
            </a:r>
          </a:p>
        </p:txBody>
      </p:sp>
    </p:spTree>
    <p:extLst>
      <p:ext uri="{BB962C8B-B14F-4D97-AF65-F5344CB8AC3E}">
        <p14:creationId xmlns:p14="http://schemas.microsoft.com/office/powerpoint/2010/main" val="3566335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479943"/>
            <a:ext cx="12279086" cy="378057"/>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8242" y="101891"/>
            <a:ext cx="1479586" cy="987642"/>
          </a:xfrm>
          <a:prstGeom prst="rect">
            <a:avLst/>
          </a:prstGeom>
        </p:spPr>
      </p:pic>
      <p:grpSp>
        <p:nvGrpSpPr>
          <p:cNvPr id="6" name="Group 5"/>
          <p:cNvGrpSpPr/>
          <p:nvPr/>
        </p:nvGrpSpPr>
        <p:grpSpPr>
          <a:xfrm>
            <a:off x="-275500" y="0"/>
            <a:ext cx="2052047" cy="1480457"/>
            <a:chOff x="0" y="0"/>
            <a:chExt cx="1700784" cy="1024128"/>
          </a:xfrm>
        </p:grpSpPr>
        <p:sp>
          <p:nvSpPr>
            <p:cNvPr id="7" name="Rectangle 6"/>
            <p:cNvSpPr/>
            <p:nvPr/>
          </p:nvSpPr>
          <p:spPr>
            <a:xfrm>
              <a:off x="0" y="0"/>
              <a:ext cx="1700784" cy="1024128"/>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 name="Rectangle 1"/>
            <p:cNvSpPr/>
            <p:nvPr/>
          </p:nvSpPr>
          <p:spPr>
            <a:xfrm>
              <a:off x="228600" y="0"/>
              <a:ext cx="1463040" cy="1014984"/>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9" name="Rectangle 8"/>
            <p:cNvSpPr/>
            <p:nvPr/>
          </p:nvSpPr>
          <p:spPr>
            <a:xfrm>
              <a:off x="228600" y="0"/>
              <a:ext cx="1472184" cy="1024128"/>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sp>
        <p:nvSpPr>
          <p:cNvPr id="10" name="Rectangle 9"/>
          <p:cNvSpPr/>
          <p:nvPr/>
        </p:nvSpPr>
        <p:spPr>
          <a:xfrm>
            <a:off x="0" y="6434224"/>
            <a:ext cx="12192000" cy="4571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1" name="Title 10">
            <a:extLst>
              <a:ext uri="{FF2B5EF4-FFF2-40B4-BE49-F238E27FC236}">
                <a16:creationId xmlns:a16="http://schemas.microsoft.com/office/drawing/2014/main" id="{177CC274-CE39-5099-3807-16A924BF0AEB}"/>
              </a:ext>
            </a:extLst>
          </p:cNvPr>
          <p:cNvSpPr>
            <a:spLocks noGrp="1"/>
          </p:cNvSpPr>
          <p:nvPr>
            <p:ph type="title"/>
          </p:nvPr>
        </p:nvSpPr>
        <p:spPr/>
        <p:txBody>
          <a:bodyPr>
            <a:normAutofit/>
          </a:bodyPr>
          <a:lstStyle/>
          <a:p>
            <a:pPr algn="ctr"/>
            <a:r>
              <a:rPr lang="en-US" sz="5400" dirty="0"/>
              <a:t>Next Meeting:</a:t>
            </a:r>
          </a:p>
        </p:txBody>
      </p:sp>
      <p:sp>
        <p:nvSpPr>
          <p:cNvPr id="2" name="Content Placeholder 1">
            <a:extLst>
              <a:ext uri="{FF2B5EF4-FFF2-40B4-BE49-F238E27FC236}">
                <a16:creationId xmlns:a16="http://schemas.microsoft.com/office/drawing/2014/main" id="{EB54DF6F-01FF-CAF9-BFDD-76283F7A6AE1}"/>
              </a:ext>
            </a:extLst>
          </p:cNvPr>
          <p:cNvSpPr>
            <a:spLocks noGrp="1"/>
          </p:cNvSpPr>
          <p:nvPr>
            <p:ph idx="1"/>
          </p:nvPr>
        </p:nvSpPr>
        <p:spPr/>
        <p:txBody>
          <a:bodyPr>
            <a:normAutofit/>
          </a:bodyPr>
          <a:lstStyle/>
          <a:p>
            <a:pPr marL="0" indent="0">
              <a:buNone/>
            </a:pPr>
            <a:r>
              <a:rPr lang="en-US" sz="2400" dirty="0"/>
              <a:t>October 4, 2023 </a:t>
            </a:r>
          </a:p>
        </p:txBody>
      </p:sp>
    </p:spTree>
    <p:extLst>
      <p:ext uri="{BB962C8B-B14F-4D97-AF65-F5344CB8AC3E}">
        <p14:creationId xmlns:p14="http://schemas.microsoft.com/office/powerpoint/2010/main" val="1521173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479943"/>
            <a:ext cx="12279086" cy="378057"/>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8242" y="101891"/>
            <a:ext cx="1479586" cy="987642"/>
          </a:xfrm>
          <a:prstGeom prst="rect">
            <a:avLst/>
          </a:prstGeom>
        </p:spPr>
      </p:pic>
      <p:grpSp>
        <p:nvGrpSpPr>
          <p:cNvPr id="6" name="Group 5"/>
          <p:cNvGrpSpPr/>
          <p:nvPr/>
        </p:nvGrpSpPr>
        <p:grpSpPr>
          <a:xfrm>
            <a:off x="-275500" y="0"/>
            <a:ext cx="2052047" cy="1480457"/>
            <a:chOff x="0" y="0"/>
            <a:chExt cx="1700784" cy="1024128"/>
          </a:xfrm>
        </p:grpSpPr>
        <p:sp>
          <p:nvSpPr>
            <p:cNvPr id="7" name="Rectangle 6"/>
            <p:cNvSpPr/>
            <p:nvPr/>
          </p:nvSpPr>
          <p:spPr>
            <a:xfrm>
              <a:off x="0" y="0"/>
              <a:ext cx="1700784" cy="1024128"/>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 name="Rectangle 1"/>
            <p:cNvSpPr/>
            <p:nvPr/>
          </p:nvSpPr>
          <p:spPr>
            <a:xfrm>
              <a:off x="228600" y="0"/>
              <a:ext cx="1463040" cy="1014984"/>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9" name="Rectangle 8"/>
            <p:cNvSpPr/>
            <p:nvPr/>
          </p:nvSpPr>
          <p:spPr>
            <a:xfrm>
              <a:off x="228600" y="0"/>
              <a:ext cx="1472184" cy="1024128"/>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sp>
        <p:nvSpPr>
          <p:cNvPr id="10" name="Rectangle 9"/>
          <p:cNvSpPr/>
          <p:nvPr/>
        </p:nvSpPr>
        <p:spPr>
          <a:xfrm>
            <a:off x="0" y="6434224"/>
            <a:ext cx="12192000" cy="4571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1" name="Title 10">
            <a:extLst>
              <a:ext uri="{FF2B5EF4-FFF2-40B4-BE49-F238E27FC236}">
                <a16:creationId xmlns:a16="http://schemas.microsoft.com/office/drawing/2014/main" id="{177CC274-CE39-5099-3807-16A924BF0AEB}"/>
              </a:ext>
            </a:extLst>
          </p:cNvPr>
          <p:cNvSpPr>
            <a:spLocks noGrp="1"/>
          </p:cNvSpPr>
          <p:nvPr>
            <p:ph type="title"/>
          </p:nvPr>
        </p:nvSpPr>
        <p:spPr>
          <a:xfrm>
            <a:off x="726141" y="365126"/>
            <a:ext cx="10627659" cy="814118"/>
          </a:xfrm>
        </p:spPr>
        <p:txBody>
          <a:bodyPr>
            <a:noAutofit/>
          </a:bodyPr>
          <a:lstStyle/>
          <a:p>
            <a:pPr algn="ctr"/>
            <a:r>
              <a:rPr lang="en-US" sz="5400" dirty="0"/>
              <a:t>Welcome and Introductions</a:t>
            </a:r>
          </a:p>
        </p:txBody>
      </p:sp>
      <p:sp>
        <p:nvSpPr>
          <p:cNvPr id="17" name="Content Placeholder 16">
            <a:extLst>
              <a:ext uri="{FF2B5EF4-FFF2-40B4-BE49-F238E27FC236}">
                <a16:creationId xmlns:a16="http://schemas.microsoft.com/office/drawing/2014/main" id="{A1338EBA-4708-5AE3-1E48-145D11879CCB}"/>
              </a:ext>
            </a:extLst>
          </p:cNvPr>
          <p:cNvSpPr>
            <a:spLocks noGrp="1"/>
          </p:cNvSpPr>
          <p:nvPr>
            <p:ph sz="half" idx="1"/>
          </p:nvPr>
        </p:nvSpPr>
        <p:spPr>
          <a:xfrm>
            <a:off x="484094" y="1089533"/>
            <a:ext cx="6535271" cy="5043476"/>
          </a:xfrm>
        </p:spPr>
        <p:txBody>
          <a:bodyPr>
            <a:normAutofit fontScale="25000" lnSpcReduction="20000"/>
          </a:bodyPr>
          <a:lstStyle/>
          <a:p>
            <a:pPr>
              <a:lnSpc>
                <a:spcPct val="170000"/>
              </a:lnSpc>
            </a:pPr>
            <a:r>
              <a:rPr lang="en-US" sz="9600" dirty="0">
                <a:cs typeface="Calibri Light" panose="020F0302020204030204" pitchFamily="34" charset="0"/>
              </a:rPr>
              <a:t>Opening Remarks </a:t>
            </a:r>
          </a:p>
          <a:p>
            <a:pPr lvl="1">
              <a:lnSpc>
                <a:spcPct val="170000"/>
              </a:lnSpc>
            </a:pPr>
            <a:r>
              <a:rPr lang="en-US" sz="9600" dirty="0">
                <a:cs typeface="Calibri Light" panose="020F0302020204030204" pitchFamily="34" charset="0"/>
              </a:rPr>
              <a:t>Tri-Chairs</a:t>
            </a:r>
          </a:p>
          <a:p>
            <a:pPr>
              <a:lnSpc>
                <a:spcPct val="170000"/>
              </a:lnSpc>
              <a:spcBef>
                <a:spcPts val="0"/>
              </a:spcBef>
              <a:defRPr/>
            </a:pPr>
            <a:r>
              <a:rPr lang="en-US" sz="9600" dirty="0">
                <a:cs typeface="Calibri Light" panose="020F0302020204030204" pitchFamily="34" charset="0"/>
              </a:rPr>
              <a:t>Roll Call</a:t>
            </a:r>
          </a:p>
          <a:p>
            <a:pPr lvl="1">
              <a:lnSpc>
                <a:spcPct val="170000"/>
              </a:lnSpc>
              <a:spcBef>
                <a:spcPts val="0"/>
              </a:spcBef>
              <a:defRPr/>
            </a:pPr>
            <a:r>
              <a:rPr lang="en-US" sz="9600" dirty="0">
                <a:cs typeface="Calibri Light" panose="020F0302020204030204" pitchFamily="34" charset="0"/>
              </a:rPr>
              <a:t>TYJI-Introduction to new process</a:t>
            </a:r>
          </a:p>
          <a:p>
            <a:pPr lvl="1">
              <a:lnSpc>
                <a:spcPct val="170000"/>
              </a:lnSpc>
            </a:pPr>
            <a:r>
              <a:rPr lang="en-US" sz="9600" dirty="0">
                <a:cs typeface="Calibri Light" panose="020F0302020204030204" pitchFamily="34" charset="0"/>
              </a:rPr>
              <a:t>TCB Team</a:t>
            </a:r>
          </a:p>
          <a:p>
            <a:pPr>
              <a:lnSpc>
                <a:spcPct val="170000"/>
              </a:lnSpc>
            </a:pPr>
            <a:r>
              <a:rPr lang="en-US" sz="9600" dirty="0">
                <a:cs typeface="Calibri Light" panose="020F0302020204030204" pitchFamily="34" charset="0"/>
              </a:rPr>
              <a:t>Acceptance of July Meeting Minutes</a:t>
            </a: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sz="3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None/>
              <a:tabLst/>
              <a:defRPr/>
            </a:pPr>
            <a:endParaRPr lang="en-US" sz="3800" dirty="0">
              <a:solidFill>
                <a:srgbClr val="4472C4">
                  <a:lumMod val="75000"/>
                </a:srgbClr>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None/>
              <a:tabLst/>
              <a:defRPr/>
            </a:pPr>
            <a:endParaRPr kumimoji="0" lang="en-US" sz="3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457200" lvl="1" indent="0">
              <a:lnSpc>
                <a:spcPct val="170000"/>
              </a:lnSpc>
              <a:buNone/>
            </a:pPr>
            <a:endParaRPr lang="en-US" sz="3800" dirty="0"/>
          </a:p>
          <a:p>
            <a:pPr marL="457200" lvl="1" indent="0">
              <a:lnSpc>
                <a:spcPct val="170000"/>
              </a:lnSpc>
              <a:buNone/>
            </a:pPr>
            <a:endParaRPr lang="en-US" sz="2900" dirty="0"/>
          </a:p>
          <a:p>
            <a:pPr marL="457200" lvl="1" indent="0">
              <a:lnSpc>
                <a:spcPct val="170000"/>
              </a:lnSpc>
              <a:buNone/>
            </a:pPr>
            <a:endParaRPr lang="en-US" sz="2900" dirty="0"/>
          </a:p>
          <a:p>
            <a:pPr marL="457200" lvl="1" indent="0">
              <a:lnSpc>
                <a:spcPct val="170000"/>
              </a:lnSpc>
              <a:buNone/>
            </a:pPr>
            <a:r>
              <a:rPr lang="en-US" sz="900" dirty="0"/>
              <a:t>			</a:t>
            </a:r>
          </a:p>
          <a:p>
            <a:pPr marL="457200" lvl="1" indent="0">
              <a:lnSpc>
                <a:spcPct val="170000"/>
              </a:lnSpc>
              <a:buNone/>
            </a:pPr>
            <a:endParaRPr lang="en-US" sz="900" dirty="0"/>
          </a:p>
          <a:p>
            <a:pPr marL="457200" lvl="1" indent="0">
              <a:lnSpc>
                <a:spcPct val="170000"/>
              </a:lnSpc>
              <a:buNone/>
            </a:pPr>
            <a:endParaRPr lang="en-US" sz="900" dirty="0"/>
          </a:p>
          <a:p>
            <a:pPr marL="457200" lvl="1" indent="0">
              <a:lnSpc>
                <a:spcPct val="170000"/>
              </a:lnSpc>
              <a:buNone/>
            </a:pPr>
            <a:endParaRPr lang="en-US" sz="900" dirty="0"/>
          </a:p>
          <a:p>
            <a:pPr marL="457200" lvl="1" indent="0">
              <a:lnSpc>
                <a:spcPct val="170000"/>
              </a:lnSpc>
              <a:buNone/>
            </a:pPr>
            <a:endParaRPr lang="en-US" sz="1100" dirty="0"/>
          </a:p>
          <a:p>
            <a:pPr marL="457200" lvl="1" indent="0">
              <a:lnSpc>
                <a:spcPct val="170000"/>
              </a:lnSpc>
              <a:buNone/>
            </a:pPr>
            <a:endParaRPr lang="en-US" sz="1400" dirty="0"/>
          </a:p>
          <a:p>
            <a:pPr marL="457200" lvl="1" indent="0">
              <a:lnSpc>
                <a:spcPct val="170000"/>
              </a:lnSpc>
              <a:buNone/>
            </a:pPr>
            <a:endParaRPr lang="en-US" sz="2900" dirty="0"/>
          </a:p>
        </p:txBody>
      </p:sp>
      <p:pic>
        <p:nvPicPr>
          <p:cNvPr id="21" name="Picture 20" descr="A qr code on a blue background&#10;&#10;Description automatically generated">
            <a:extLst>
              <a:ext uri="{FF2B5EF4-FFF2-40B4-BE49-F238E27FC236}">
                <a16:creationId xmlns:a16="http://schemas.microsoft.com/office/drawing/2014/main" id="{C44733A7-E390-C8F2-517C-AD56F8B189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5481" y="2027723"/>
            <a:ext cx="2802554" cy="2802554"/>
          </a:xfrm>
          <a:prstGeom prst="rect">
            <a:avLst/>
          </a:prstGeom>
        </p:spPr>
      </p:pic>
      <p:sp>
        <p:nvSpPr>
          <p:cNvPr id="23" name="Rectangle 22">
            <a:extLst>
              <a:ext uri="{FF2B5EF4-FFF2-40B4-BE49-F238E27FC236}">
                <a16:creationId xmlns:a16="http://schemas.microsoft.com/office/drawing/2014/main" id="{B36462D3-7E6B-5353-F61F-91FB1888841E}"/>
              </a:ext>
            </a:extLst>
          </p:cNvPr>
          <p:cNvSpPr/>
          <p:nvPr/>
        </p:nvSpPr>
        <p:spPr>
          <a:xfrm>
            <a:off x="750525" y="1911873"/>
            <a:ext cx="3173775" cy="2850627"/>
          </a:xfrm>
          <a:prstGeom prst="rect">
            <a:avLst/>
          </a:prstGeom>
        </p:spPr>
        <p:txBody>
          <a:bodyPr/>
          <a:lstStyle/>
          <a:p>
            <a:pPr lvl="0"/>
            <a:endParaRPr lang="en-US" sz="1200" dirty="0">
              <a:solidFill>
                <a:schemeClr val="accent5">
                  <a:lumMod val="75000"/>
                </a:schemeClr>
              </a:solidFill>
            </a:endParaRPr>
          </a:p>
        </p:txBody>
      </p:sp>
    </p:spTree>
    <p:extLst>
      <p:ext uri="{BB962C8B-B14F-4D97-AF65-F5344CB8AC3E}">
        <p14:creationId xmlns:p14="http://schemas.microsoft.com/office/powerpoint/2010/main" val="3911565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479943"/>
            <a:ext cx="12279086" cy="378057"/>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logo for a youth justice institute&#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8242" y="101891"/>
            <a:ext cx="1479586" cy="987642"/>
          </a:xfrm>
          <a:prstGeom prst="rect">
            <a:avLst/>
          </a:prstGeom>
        </p:spPr>
      </p:pic>
      <p:grpSp>
        <p:nvGrpSpPr>
          <p:cNvPr id="6" name="Group 5"/>
          <p:cNvGrpSpPr/>
          <p:nvPr/>
        </p:nvGrpSpPr>
        <p:grpSpPr>
          <a:xfrm>
            <a:off x="-187824" y="0"/>
            <a:ext cx="2052047" cy="1480457"/>
            <a:chOff x="0" y="0"/>
            <a:chExt cx="1700784" cy="1024128"/>
          </a:xfrm>
        </p:grpSpPr>
        <p:sp>
          <p:nvSpPr>
            <p:cNvPr id="7" name="Rectangle 6"/>
            <p:cNvSpPr/>
            <p:nvPr/>
          </p:nvSpPr>
          <p:spPr>
            <a:xfrm>
              <a:off x="0" y="0"/>
              <a:ext cx="1700784" cy="1024128"/>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 name="Rectangle 1"/>
            <p:cNvSpPr/>
            <p:nvPr/>
          </p:nvSpPr>
          <p:spPr>
            <a:xfrm>
              <a:off x="228600" y="0"/>
              <a:ext cx="1463040" cy="1014984"/>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9" name="Rectangle 8"/>
            <p:cNvSpPr/>
            <p:nvPr/>
          </p:nvSpPr>
          <p:spPr>
            <a:xfrm>
              <a:off x="228600" y="0"/>
              <a:ext cx="1472184" cy="1024128"/>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sp>
        <p:nvSpPr>
          <p:cNvPr id="10" name="Rectangle 9"/>
          <p:cNvSpPr/>
          <p:nvPr/>
        </p:nvSpPr>
        <p:spPr>
          <a:xfrm>
            <a:off x="0" y="6434224"/>
            <a:ext cx="12192000" cy="4571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1" name="Title 10">
            <a:extLst>
              <a:ext uri="{FF2B5EF4-FFF2-40B4-BE49-F238E27FC236}">
                <a16:creationId xmlns:a16="http://schemas.microsoft.com/office/drawing/2014/main" id="{177CC274-CE39-5099-3807-16A924BF0AEB}"/>
              </a:ext>
            </a:extLst>
          </p:cNvPr>
          <p:cNvSpPr>
            <a:spLocks noGrp="1"/>
          </p:cNvSpPr>
          <p:nvPr>
            <p:ph type="title"/>
          </p:nvPr>
        </p:nvSpPr>
        <p:spPr/>
        <p:txBody>
          <a:bodyPr>
            <a:normAutofit/>
          </a:bodyPr>
          <a:lstStyle/>
          <a:p>
            <a:pPr algn="ctr"/>
            <a:r>
              <a:rPr lang="en-US" sz="5400" dirty="0">
                <a:cs typeface="Arial" panose="020B0604020202020204" pitchFamily="34" charset="0"/>
              </a:rPr>
              <a:t>Meeting Facilitation</a:t>
            </a:r>
          </a:p>
        </p:txBody>
      </p:sp>
      <p:sp>
        <p:nvSpPr>
          <p:cNvPr id="2" name="Rectangle 1">
            <a:extLst>
              <a:ext uri="{FF2B5EF4-FFF2-40B4-BE49-F238E27FC236}">
                <a16:creationId xmlns:a16="http://schemas.microsoft.com/office/drawing/2014/main" id="{97B7BE51-3F0B-927D-9E98-8BDD1E67D28D}"/>
              </a:ext>
            </a:extLst>
          </p:cNvPr>
          <p:cNvSpPr/>
          <p:nvPr/>
        </p:nvSpPr>
        <p:spPr>
          <a:xfrm>
            <a:off x="970590" y="1352767"/>
            <a:ext cx="10008801" cy="4374496"/>
          </a:xfrm>
          <a:prstGeom prst="rect">
            <a:avLst/>
          </a:prstGeom>
        </p:spPr>
        <p:txBody>
          <a:bodyPr/>
          <a:lstStyle/>
          <a:p>
            <a:pPr lvl="0" algn="just">
              <a:lnSpc>
                <a:spcPct val="150000"/>
              </a:lnSpc>
              <a:buChar char="•"/>
            </a:pPr>
            <a:r>
              <a:rPr lang="en-US" sz="2400" dirty="0">
                <a:cs typeface="Arial" panose="020B0604020202020204" pitchFamily="34" charset="0"/>
              </a:rPr>
              <a:t> Kindly remain “muted” on Zoom, unless speaking.</a:t>
            </a:r>
          </a:p>
          <a:p>
            <a:pPr lvl="0" algn="just">
              <a:lnSpc>
                <a:spcPct val="150000"/>
              </a:lnSpc>
              <a:buChar char="•"/>
            </a:pPr>
            <a:r>
              <a:rPr lang="en-US" sz="2400" dirty="0">
                <a:cs typeface="Arial" panose="020B0604020202020204" pitchFamily="34" charset="0"/>
              </a:rPr>
              <a:t> Kindly refrain from interrupting with comments or questions until each presenter is finished speaking.</a:t>
            </a:r>
          </a:p>
          <a:p>
            <a:pPr lvl="0" algn="just">
              <a:lnSpc>
                <a:spcPct val="150000"/>
              </a:lnSpc>
              <a:buChar char="•"/>
            </a:pPr>
            <a:r>
              <a:rPr lang="en-US" sz="2400" dirty="0">
                <a:cs typeface="Arial" panose="020B0604020202020204" pitchFamily="34" charset="0"/>
              </a:rPr>
              <a:t> Questions and comments will be limited to TCBHPC members.</a:t>
            </a:r>
          </a:p>
          <a:p>
            <a:pPr lvl="0" algn="just">
              <a:lnSpc>
                <a:spcPct val="150000"/>
              </a:lnSpc>
              <a:buChar char="•"/>
            </a:pPr>
            <a:r>
              <a:rPr lang="en-US" sz="2400" dirty="0">
                <a:cs typeface="Arial" panose="020B0604020202020204" pitchFamily="34" charset="0"/>
              </a:rPr>
              <a:t> Meeting is being recorded.</a:t>
            </a:r>
          </a:p>
          <a:p>
            <a:pPr lvl="0" algn="just">
              <a:lnSpc>
                <a:spcPct val="150000"/>
              </a:lnSpc>
              <a:buChar char="•"/>
            </a:pPr>
            <a:r>
              <a:rPr lang="en-US" sz="2400" dirty="0">
                <a:cs typeface="Arial" panose="020B0604020202020204" pitchFamily="34" charset="0"/>
              </a:rPr>
              <a:t> Virtual attendants: use the “Chat” and “Hand Raising” feature so TYJI can help monitor and facilitate the meeting.</a:t>
            </a:r>
          </a:p>
        </p:txBody>
      </p:sp>
    </p:spTree>
    <p:extLst>
      <p:ext uri="{BB962C8B-B14F-4D97-AF65-F5344CB8AC3E}">
        <p14:creationId xmlns:p14="http://schemas.microsoft.com/office/powerpoint/2010/main" val="349364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479943"/>
            <a:ext cx="12279086" cy="378057"/>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logo for a youth justice institut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8242" y="101891"/>
            <a:ext cx="1479586" cy="987642"/>
          </a:xfrm>
          <a:prstGeom prst="rect">
            <a:avLst/>
          </a:prstGeom>
        </p:spPr>
      </p:pic>
      <p:grpSp>
        <p:nvGrpSpPr>
          <p:cNvPr id="6" name="Group 5"/>
          <p:cNvGrpSpPr/>
          <p:nvPr/>
        </p:nvGrpSpPr>
        <p:grpSpPr>
          <a:xfrm>
            <a:off x="-275500" y="0"/>
            <a:ext cx="2052047" cy="1480457"/>
            <a:chOff x="0" y="0"/>
            <a:chExt cx="1700784" cy="1024128"/>
          </a:xfrm>
        </p:grpSpPr>
        <p:sp>
          <p:nvSpPr>
            <p:cNvPr id="7" name="Rectangle 6"/>
            <p:cNvSpPr/>
            <p:nvPr/>
          </p:nvSpPr>
          <p:spPr>
            <a:xfrm>
              <a:off x="0" y="0"/>
              <a:ext cx="1700784" cy="1024128"/>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 name="Rectangle 1"/>
            <p:cNvSpPr/>
            <p:nvPr/>
          </p:nvSpPr>
          <p:spPr>
            <a:xfrm>
              <a:off x="228600" y="0"/>
              <a:ext cx="1463040" cy="1014984"/>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9" name="Rectangle 8"/>
            <p:cNvSpPr/>
            <p:nvPr/>
          </p:nvSpPr>
          <p:spPr>
            <a:xfrm>
              <a:off x="228600" y="0"/>
              <a:ext cx="1472184" cy="1024128"/>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sp>
        <p:nvSpPr>
          <p:cNvPr id="10" name="Rectangle 9"/>
          <p:cNvSpPr/>
          <p:nvPr/>
        </p:nvSpPr>
        <p:spPr>
          <a:xfrm>
            <a:off x="0" y="6434224"/>
            <a:ext cx="12192000" cy="4571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1" name="Title 10">
            <a:extLst>
              <a:ext uri="{FF2B5EF4-FFF2-40B4-BE49-F238E27FC236}">
                <a16:creationId xmlns:a16="http://schemas.microsoft.com/office/drawing/2014/main" id="{177CC274-CE39-5099-3807-16A924BF0AEB}"/>
              </a:ext>
            </a:extLst>
          </p:cNvPr>
          <p:cNvSpPr>
            <a:spLocks noGrp="1"/>
          </p:cNvSpPr>
          <p:nvPr>
            <p:ph type="title"/>
          </p:nvPr>
        </p:nvSpPr>
        <p:spPr>
          <a:xfrm>
            <a:off x="838200" y="365125"/>
            <a:ext cx="10515600" cy="777411"/>
          </a:xfrm>
        </p:spPr>
        <p:txBody>
          <a:bodyPr>
            <a:normAutofit fontScale="90000"/>
          </a:bodyPr>
          <a:lstStyle/>
          <a:p>
            <a:pPr algn="ctr"/>
            <a:r>
              <a:rPr lang="en-US" sz="5400" dirty="0"/>
              <a:t>Meeting Overview </a:t>
            </a:r>
          </a:p>
        </p:txBody>
      </p:sp>
      <p:sp>
        <p:nvSpPr>
          <p:cNvPr id="4" name="Content Placeholder 3">
            <a:extLst>
              <a:ext uri="{FF2B5EF4-FFF2-40B4-BE49-F238E27FC236}">
                <a16:creationId xmlns:a16="http://schemas.microsoft.com/office/drawing/2014/main" id="{1C30696D-E3E6-B64B-D1F7-AA8CF6A59C0B}"/>
              </a:ext>
            </a:extLst>
          </p:cNvPr>
          <p:cNvSpPr>
            <a:spLocks noGrp="1"/>
          </p:cNvSpPr>
          <p:nvPr>
            <p:ph idx="1"/>
          </p:nvPr>
        </p:nvSpPr>
        <p:spPr>
          <a:xfrm>
            <a:off x="691978" y="1142536"/>
            <a:ext cx="10861590" cy="5081457"/>
          </a:xfrm>
        </p:spPr>
        <p:txBody>
          <a:bodyPr>
            <a:normAutofit/>
          </a:bodyPr>
          <a:lstStyle/>
          <a:p>
            <a:pPr>
              <a:lnSpc>
                <a:spcPct val="150000"/>
              </a:lnSpc>
            </a:pPr>
            <a:r>
              <a:rPr lang="en-US" sz="2400" dirty="0"/>
              <a:t>Presentation on recommended operationalization of the work –TYJI Team </a:t>
            </a:r>
          </a:p>
          <a:p>
            <a:pPr>
              <a:lnSpc>
                <a:spcPct val="150000"/>
              </a:lnSpc>
            </a:pPr>
            <a:r>
              <a:rPr lang="en-US" sz="2400" dirty="0"/>
              <a:t>Presentation On CT’s Urgent Crisis Center</a:t>
            </a:r>
          </a:p>
          <a:p>
            <a:pPr lvl="1">
              <a:lnSpc>
                <a:spcPct val="150000"/>
              </a:lnSpc>
            </a:pPr>
            <a:r>
              <a:rPr lang="en-US" sz="1600" dirty="0"/>
              <a:t>Commissioner Dorantes, </a:t>
            </a:r>
            <a:r>
              <a:rPr lang="en-US" sz="1600" b="1" dirty="0"/>
              <a:t>Department of Children and Families</a:t>
            </a:r>
          </a:p>
          <a:p>
            <a:pPr lvl="1">
              <a:lnSpc>
                <a:spcPct val="150000"/>
              </a:lnSpc>
            </a:pPr>
            <a:r>
              <a:rPr lang="en-US" sz="1600" dirty="0"/>
              <a:t>Francis X. Gregory-  </a:t>
            </a:r>
            <a:r>
              <a:rPr lang="en-US" sz="1600" b="1" dirty="0"/>
              <a:t>Administrator Children’s Behavioral Health Community Service System DCF</a:t>
            </a:r>
          </a:p>
          <a:p>
            <a:pPr lvl="1">
              <a:lnSpc>
                <a:spcPct val="150000"/>
              </a:lnSpc>
            </a:pPr>
            <a:r>
              <a:rPr lang="en-US" sz="1600" dirty="0"/>
              <a:t>Stephanie Bozak, PsyD- </a:t>
            </a:r>
            <a:r>
              <a:rPr lang="en-US" sz="1600" b="1" dirty="0"/>
              <a:t>Behavioral Health Clinical Manager DCF </a:t>
            </a:r>
          </a:p>
          <a:p>
            <a:pPr lvl="1">
              <a:lnSpc>
                <a:spcPct val="150000"/>
              </a:lnSpc>
            </a:pPr>
            <a:r>
              <a:rPr lang="en-US" sz="1600" dirty="0"/>
              <a:t>Kristin Pracitto, LCSW – VP of Child Services, </a:t>
            </a:r>
            <a:r>
              <a:rPr lang="en-US" sz="1600" b="1" dirty="0"/>
              <a:t>Wellmore Behavioral Health</a:t>
            </a:r>
          </a:p>
          <a:p>
            <a:pPr lvl="1">
              <a:lnSpc>
                <a:spcPct val="150000"/>
              </a:lnSpc>
            </a:pPr>
            <a:r>
              <a:rPr lang="en-US" sz="1600" dirty="0"/>
              <a:t>Amy Samella, LPC – Vice President of Residential Programs, </a:t>
            </a:r>
            <a:r>
              <a:rPr lang="en-US" sz="1600" b="1" dirty="0"/>
              <a:t>The Village for Families &amp; Children</a:t>
            </a:r>
          </a:p>
          <a:p>
            <a:pPr lvl="1">
              <a:lnSpc>
                <a:spcPct val="150000"/>
              </a:lnSpc>
            </a:pPr>
            <a:r>
              <a:rPr lang="en-US" sz="1600" dirty="0"/>
              <a:t>Erin Saylor, LCSW– Chief Operation Officer, </a:t>
            </a:r>
            <a:r>
              <a:rPr lang="en-US" sz="1600" b="1" dirty="0"/>
              <a:t>Child &amp; Family Agency of Southeastern CT </a:t>
            </a:r>
          </a:p>
          <a:p>
            <a:pPr lvl="1">
              <a:lnSpc>
                <a:spcPct val="150000"/>
              </a:lnSpc>
            </a:pPr>
            <a:r>
              <a:rPr lang="en-US" sz="1600" dirty="0"/>
              <a:t>Dr. Yann Poncin – </a:t>
            </a:r>
            <a:r>
              <a:rPr lang="en-US" sz="1600" b="1" dirty="0"/>
              <a:t>Yale Child Center / YNHH </a:t>
            </a:r>
          </a:p>
          <a:p>
            <a:pPr lvl="1">
              <a:lnSpc>
                <a:spcPct val="150000"/>
              </a:lnSpc>
            </a:pPr>
            <a:r>
              <a:rPr lang="en-US" sz="1600" dirty="0"/>
              <a:t>Erika Setzer </a:t>
            </a:r>
            <a:r>
              <a:rPr lang="fr-FR" sz="1600" b="0" i="0" dirty="0">
                <a:effectLst/>
              </a:rPr>
              <a:t>MSN, RN, CEN, CNML, NE-BC</a:t>
            </a:r>
            <a:r>
              <a:rPr lang="en-US" sz="1600" dirty="0"/>
              <a:t> Patient Services Children’s Ed Manager</a:t>
            </a:r>
            <a:r>
              <a:rPr lang="en-US" sz="1600" b="1" dirty="0"/>
              <a:t>, Yale New Haven Hospital </a:t>
            </a:r>
          </a:p>
          <a:p>
            <a:pPr marL="457200" lvl="1" indent="0">
              <a:lnSpc>
                <a:spcPct val="150000"/>
              </a:lnSpc>
              <a:buNone/>
            </a:pPr>
            <a:endParaRPr lang="en-US" sz="1100" dirty="0"/>
          </a:p>
          <a:p>
            <a:pPr lvl="1"/>
            <a:endParaRPr lang="en-US" dirty="0"/>
          </a:p>
          <a:p>
            <a:endParaRPr lang="en-US" dirty="0"/>
          </a:p>
        </p:txBody>
      </p:sp>
      <p:sp>
        <p:nvSpPr>
          <p:cNvPr id="2" name="Rectangle 1">
            <a:extLst>
              <a:ext uri="{FF2B5EF4-FFF2-40B4-BE49-F238E27FC236}">
                <a16:creationId xmlns:a16="http://schemas.microsoft.com/office/drawing/2014/main" id="{97B7BE51-3F0B-927D-9E98-8BDD1E67D28D}"/>
              </a:ext>
            </a:extLst>
          </p:cNvPr>
          <p:cNvSpPr/>
          <p:nvPr/>
        </p:nvSpPr>
        <p:spPr>
          <a:xfrm>
            <a:off x="998289" y="1089533"/>
            <a:ext cx="10008801" cy="4374496"/>
          </a:xfrm>
          <a:prstGeom prst="rect">
            <a:avLst/>
          </a:prstGeom>
        </p:spPr>
        <p:txBody>
          <a:bodyPr/>
          <a:lstStyle/>
          <a:p>
            <a:pPr lvl="0">
              <a:lnSpc>
                <a:spcPct val="250000"/>
              </a:lnSpc>
              <a:buChar char="•"/>
            </a:pPr>
            <a:endParaRPr lang="en-US" dirty="0"/>
          </a:p>
        </p:txBody>
      </p:sp>
    </p:spTree>
    <p:extLst>
      <p:ext uri="{BB962C8B-B14F-4D97-AF65-F5344CB8AC3E}">
        <p14:creationId xmlns:p14="http://schemas.microsoft.com/office/powerpoint/2010/main" val="1308333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479943"/>
            <a:ext cx="12279086" cy="378057"/>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8242" y="101891"/>
            <a:ext cx="1479586" cy="987642"/>
          </a:xfrm>
          <a:prstGeom prst="rect">
            <a:avLst/>
          </a:prstGeom>
        </p:spPr>
      </p:pic>
      <p:grpSp>
        <p:nvGrpSpPr>
          <p:cNvPr id="6" name="Group 5"/>
          <p:cNvGrpSpPr/>
          <p:nvPr/>
        </p:nvGrpSpPr>
        <p:grpSpPr>
          <a:xfrm>
            <a:off x="-275500" y="0"/>
            <a:ext cx="2052047" cy="1480457"/>
            <a:chOff x="0" y="0"/>
            <a:chExt cx="1700784" cy="1024128"/>
          </a:xfrm>
        </p:grpSpPr>
        <p:sp>
          <p:nvSpPr>
            <p:cNvPr id="7" name="Rectangle 6"/>
            <p:cNvSpPr/>
            <p:nvPr/>
          </p:nvSpPr>
          <p:spPr>
            <a:xfrm>
              <a:off x="0" y="0"/>
              <a:ext cx="1700784" cy="1024128"/>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1"/>
            <p:cNvSpPr/>
            <p:nvPr/>
          </p:nvSpPr>
          <p:spPr>
            <a:xfrm>
              <a:off x="228600" y="0"/>
              <a:ext cx="1463040" cy="1014984"/>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p:cNvSpPr/>
            <p:nvPr/>
          </p:nvSpPr>
          <p:spPr>
            <a:xfrm>
              <a:off x="228600" y="0"/>
              <a:ext cx="1472184" cy="1024128"/>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 name="Rectangle 9"/>
          <p:cNvSpPr/>
          <p:nvPr/>
        </p:nvSpPr>
        <p:spPr>
          <a:xfrm>
            <a:off x="0" y="6434224"/>
            <a:ext cx="12192000" cy="4571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177CC274-CE39-5099-3807-16A924BF0AEB}"/>
              </a:ext>
            </a:extLst>
          </p:cNvPr>
          <p:cNvSpPr>
            <a:spLocks noGrp="1"/>
          </p:cNvSpPr>
          <p:nvPr>
            <p:ph type="title"/>
          </p:nvPr>
        </p:nvSpPr>
        <p:spPr/>
        <p:txBody>
          <a:bodyPr>
            <a:normAutofit/>
          </a:bodyPr>
          <a:lstStyle/>
          <a:p>
            <a:pPr algn="ctr"/>
            <a:r>
              <a:rPr lang="en-US" sz="5400" dirty="0"/>
              <a:t>TYJI Administrative Tasks </a:t>
            </a:r>
          </a:p>
        </p:txBody>
      </p:sp>
      <p:sp>
        <p:nvSpPr>
          <p:cNvPr id="4" name="Content Placeholder 3">
            <a:extLst>
              <a:ext uri="{FF2B5EF4-FFF2-40B4-BE49-F238E27FC236}">
                <a16:creationId xmlns:a16="http://schemas.microsoft.com/office/drawing/2014/main" id="{CAA00852-7429-3496-62BE-EE3673FB0BAD}"/>
              </a:ext>
            </a:extLst>
          </p:cNvPr>
          <p:cNvSpPr>
            <a:spLocks noGrp="1"/>
          </p:cNvSpPr>
          <p:nvPr>
            <p:ph idx="1"/>
          </p:nvPr>
        </p:nvSpPr>
        <p:spPr>
          <a:xfrm>
            <a:off x="838200" y="1526176"/>
            <a:ext cx="10515600" cy="4650787"/>
          </a:xfrm>
        </p:spPr>
        <p:txBody>
          <a:bodyPr>
            <a:normAutofit/>
          </a:bodyPr>
          <a:lstStyle/>
          <a:p>
            <a:pPr>
              <a:lnSpc>
                <a:spcPct val="150000"/>
              </a:lnSpc>
            </a:pPr>
            <a:r>
              <a:rPr lang="en-US" sz="2400" dirty="0"/>
              <a:t>TYJI will support the TCB through staffing, coordination of efforts, research, and drafting of reports. </a:t>
            </a:r>
          </a:p>
          <a:p>
            <a:pPr>
              <a:lnSpc>
                <a:spcPct val="150000"/>
              </a:lnSpc>
            </a:pPr>
            <a:r>
              <a:rPr lang="en-US" sz="2400" dirty="0"/>
              <a:t>Communications: </a:t>
            </a:r>
          </a:p>
          <a:p>
            <a:pPr lvl="1">
              <a:lnSpc>
                <a:spcPct val="150000"/>
              </a:lnSpc>
            </a:pPr>
            <a:r>
              <a:rPr lang="en-US" dirty="0"/>
              <a:t>TYJI-TCB website(in development), &amp; CGA –TCB site ( </a:t>
            </a:r>
            <a:r>
              <a:rPr lang="en-US" dirty="0">
                <a:hlinkClick r:id="rId5"/>
              </a:rPr>
              <a:t>TCBHPC </a:t>
            </a:r>
            <a:r>
              <a:rPr lang="en-US" dirty="0"/>
              <a:t>)</a:t>
            </a:r>
          </a:p>
          <a:p>
            <a:pPr lvl="1">
              <a:lnSpc>
                <a:spcPct val="150000"/>
              </a:lnSpc>
            </a:pPr>
            <a:r>
              <a:rPr lang="en-US" sz="2400" dirty="0"/>
              <a:t>Meeting schedule, agenda, minutes &amp; summary, meeting material, reports</a:t>
            </a:r>
          </a:p>
          <a:p>
            <a:pPr lvl="1">
              <a:lnSpc>
                <a:spcPct val="150000"/>
              </a:lnSpc>
            </a:pPr>
            <a:r>
              <a:rPr lang="en-US" dirty="0"/>
              <a:t>Planning calls for monthly meetings with stakeholders included in the agenda </a:t>
            </a:r>
          </a:p>
        </p:txBody>
      </p:sp>
    </p:spTree>
    <p:extLst>
      <p:ext uri="{BB962C8B-B14F-4D97-AF65-F5344CB8AC3E}">
        <p14:creationId xmlns:p14="http://schemas.microsoft.com/office/powerpoint/2010/main" val="3858362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479943"/>
            <a:ext cx="12279086" cy="378057"/>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8242" y="101891"/>
            <a:ext cx="1479586" cy="987642"/>
          </a:xfrm>
          <a:prstGeom prst="rect">
            <a:avLst/>
          </a:prstGeom>
        </p:spPr>
      </p:pic>
      <p:grpSp>
        <p:nvGrpSpPr>
          <p:cNvPr id="6" name="Group 5"/>
          <p:cNvGrpSpPr/>
          <p:nvPr/>
        </p:nvGrpSpPr>
        <p:grpSpPr>
          <a:xfrm>
            <a:off x="-275500" y="0"/>
            <a:ext cx="2052047" cy="1480457"/>
            <a:chOff x="0" y="0"/>
            <a:chExt cx="1700784" cy="1024128"/>
          </a:xfrm>
        </p:grpSpPr>
        <p:sp>
          <p:nvSpPr>
            <p:cNvPr id="7" name="Rectangle 6"/>
            <p:cNvSpPr/>
            <p:nvPr/>
          </p:nvSpPr>
          <p:spPr>
            <a:xfrm>
              <a:off x="0" y="0"/>
              <a:ext cx="1700784" cy="1024128"/>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1"/>
            <p:cNvSpPr/>
            <p:nvPr/>
          </p:nvSpPr>
          <p:spPr>
            <a:xfrm>
              <a:off x="228600" y="0"/>
              <a:ext cx="1463040" cy="1014984"/>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228600" y="0"/>
              <a:ext cx="1472184" cy="1024128"/>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 name="Rectangle 9"/>
          <p:cNvSpPr/>
          <p:nvPr/>
        </p:nvSpPr>
        <p:spPr>
          <a:xfrm>
            <a:off x="0" y="6434224"/>
            <a:ext cx="12192000" cy="4571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177CC274-CE39-5099-3807-16A924BF0AEB}"/>
              </a:ext>
            </a:extLst>
          </p:cNvPr>
          <p:cNvSpPr>
            <a:spLocks noGrp="1"/>
          </p:cNvSpPr>
          <p:nvPr>
            <p:ph type="title"/>
          </p:nvPr>
        </p:nvSpPr>
        <p:spPr>
          <a:xfrm>
            <a:off x="1776547" y="278492"/>
            <a:ext cx="7601672" cy="634440"/>
          </a:xfrm>
        </p:spPr>
        <p:txBody>
          <a:bodyPr>
            <a:normAutofit fontScale="90000"/>
          </a:bodyPr>
          <a:lstStyle/>
          <a:p>
            <a:pPr algn="ctr"/>
            <a:br>
              <a:rPr lang="en-US" sz="2200" dirty="0"/>
            </a:br>
            <a:br>
              <a:rPr lang="en-US" sz="2200" dirty="0"/>
            </a:br>
            <a:r>
              <a:rPr lang="en-US" sz="3100" b="1" dirty="0"/>
              <a:t>Substitute House Bill No. 6900 Public Act No. 23-90 </a:t>
            </a:r>
            <a:br>
              <a:rPr lang="en-US" sz="2200" dirty="0"/>
            </a:br>
            <a:br>
              <a:rPr lang="en-US" sz="2200" dirty="0"/>
            </a:br>
            <a:r>
              <a:rPr lang="en-US" sz="2000" b="1" dirty="0"/>
              <a:t>AN ACT CONCERNING THE TRANSFORMING CHILDREN'S BEHAVIORAL HEALTH POLICY AND PLANNING COMMITTEE</a:t>
            </a:r>
          </a:p>
        </p:txBody>
      </p:sp>
      <p:graphicFrame>
        <p:nvGraphicFramePr>
          <p:cNvPr id="4" name="Table 5">
            <a:extLst>
              <a:ext uri="{FF2B5EF4-FFF2-40B4-BE49-F238E27FC236}">
                <a16:creationId xmlns:a16="http://schemas.microsoft.com/office/drawing/2014/main" id="{C9FEA9FF-D283-488B-6910-4A9BD20572C0}"/>
              </a:ext>
            </a:extLst>
          </p:cNvPr>
          <p:cNvGraphicFramePr>
            <a:graphicFrameLocks/>
          </p:cNvGraphicFramePr>
          <p:nvPr>
            <p:extLst>
              <p:ext uri="{D42A27DB-BD31-4B8C-83A1-F6EECF244321}">
                <p14:modId xmlns:p14="http://schemas.microsoft.com/office/powerpoint/2010/main" val="2088883932"/>
              </p:ext>
            </p:extLst>
          </p:nvPr>
        </p:nvGraphicFramePr>
        <p:xfrm>
          <a:off x="994192" y="1585418"/>
          <a:ext cx="9544050" cy="4717409"/>
        </p:xfrm>
        <a:graphic>
          <a:graphicData uri="http://schemas.openxmlformats.org/drawingml/2006/table">
            <a:tbl>
              <a:tblPr firstRow="1" bandRow="1">
                <a:tableStyleId>{5C22544A-7EE6-4342-B048-85BDC9FD1C3A}</a:tableStyleId>
              </a:tblPr>
              <a:tblGrid>
                <a:gridCol w="1383998">
                  <a:extLst>
                    <a:ext uri="{9D8B030D-6E8A-4147-A177-3AD203B41FA5}">
                      <a16:colId xmlns:a16="http://schemas.microsoft.com/office/drawing/2014/main" val="2169672000"/>
                    </a:ext>
                  </a:extLst>
                </a:gridCol>
                <a:gridCol w="4994771">
                  <a:extLst>
                    <a:ext uri="{9D8B030D-6E8A-4147-A177-3AD203B41FA5}">
                      <a16:colId xmlns:a16="http://schemas.microsoft.com/office/drawing/2014/main" val="1041615927"/>
                    </a:ext>
                  </a:extLst>
                </a:gridCol>
                <a:gridCol w="3165281">
                  <a:extLst>
                    <a:ext uri="{9D8B030D-6E8A-4147-A177-3AD203B41FA5}">
                      <a16:colId xmlns:a16="http://schemas.microsoft.com/office/drawing/2014/main" val="1891767769"/>
                    </a:ext>
                  </a:extLst>
                </a:gridCol>
              </a:tblGrid>
              <a:tr h="307749">
                <a:tc>
                  <a:txBody>
                    <a:bodyPr/>
                    <a:lstStyle/>
                    <a:p>
                      <a:r>
                        <a:rPr lang="en-US" sz="1600" dirty="0"/>
                        <a:t>Section </a:t>
                      </a:r>
                    </a:p>
                  </a:txBody>
                  <a:tcPr/>
                </a:tc>
                <a:tc>
                  <a:txBody>
                    <a:bodyPr/>
                    <a:lstStyle/>
                    <a:p>
                      <a:r>
                        <a:rPr lang="en-US" sz="1600" dirty="0"/>
                        <a:t>Task</a:t>
                      </a:r>
                    </a:p>
                  </a:txBody>
                  <a:tcPr/>
                </a:tc>
                <a:tc>
                  <a:txBody>
                    <a:bodyPr/>
                    <a:lstStyle/>
                    <a:p>
                      <a:r>
                        <a:rPr lang="en-US" sz="1600" dirty="0"/>
                        <a:t>Action Steps</a:t>
                      </a:r>
                    </a:p>
                  </a:txBody>
                  <a:tcPr/>
                </a:tc>
                <a:extLst>
                  <a:ext uri="{0D108BD9-81ED-4DB2-BD59-A6C34878D82A}">
                    <a16:rowId xmlns:a16="http://schemas.microsoft.com/office/drawing/2014/main" val="2091639127"/>
                  </a:ext>
                </a:extLst>
              </a:tr>
              <a:tr h="15516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 (1) Section 2-137 (a) </a:t>
                      </a:r>
                    </a:p>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Established </a:t>
                      </a:r>
                      <a:r>
                        <a:rPr lang="en-US" sz="1400" b="0" dirty="0"/>
                        <a:t>the TCBHPC to evaluate the availability/efficacy of prevention, early intervention, and other behavioral health treatment services/options; make recommendations on the governance and administration. </a:t>
                      </a:r>
                    </a:p>
                    <a:p>
                      <a:endParaRPr lang="en-US" sz="1400" dirty="0"/>
                    </a:p>
                  </a:txBody>
                  <a:tcPr/>
                </a:tc>
                <a:tc>
                  <a:txBody>
                    <a:bodyPr/>
                    <a:lstStyle/>
                    <a:p>
                      <a:pPr marL="285750" indent="-285750">
                        <a:buFont typeface="Wingdings" panose="05000000000000000000" pitchFamily="2" charset="2"/>
                        <a:buChar char="Ø"/>
                      </a:pPr>
                      <a:r>
                        <a:rPr lang="en-US" sz="1400" dirty="0"/>
                        <a:t>Formation of TCBHPC</a:t>
                      </a:r>
                    </a:p>
                    <a:p>
                      <a:pPr>
                        <a:buFont typeface="Wingdings" panose="05000000000000000000" pitchFamily="2" charset="2"/>
                        <a:buChar char="Ø"/>
                      </a:pPr>
                      <a:r>
                        <a:rPr lang="en-US" sz="1400" dirty="0"/>
                        <a:t>   Appointments of the designated authorities</a:t>
                      </a:r>
                    </a:p>
                    <a:p>
                      <a:pPr>
                        <a:buFont typeface="Wingdings" panose="05000000000000000000" pitchFamily="2" charset="2"/>
                        <a:buChar char="Ø"/>
                      </a:pPr>
                      <a:r>
                        <a:rPr lang="en-US" sz="1400" dirty="0"/>
                        <a:t>  Conducting the 1</a:t>
                      </a:r>
                      <a:r>
                        <a:rPr lang="en-US" sz="1400" baseline="30000" dirty="0"/>
                        <a:t>st</a:t>
                      </a:r>
                      <a:r>
                        <a:rPr lang="en-US" sz="1400" dirty="0"/>
                        <a:t> TCB Meeting – July 2023</a:t>
                      </a:r>
                    </a:p>
                    <a:p>
                      <a:endParaRPr lang="en-US" sz="1400" dirty="0"/>
                    </a:p>
                  </a:txBody>
                  <a:tcPr/>
                </a:tc>
                <a:extLst>
                  <a:ext uri="{0D108BD9-81ED-4DB2-BD59-A6C34878D82A}">
                    <a16:rowId xmlns:a16="http://schemas.microsoft.com/office/drawing/2014/main" val="1168774120"/>
                  </a:ext>
                </a:extLst>
              </a:tr>
              <a:tr h="12788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Section 2 (j) </a:t>
                      </a:r>
                    </a:p>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Permits </a:t>
                      </a:r>
                      <a:r>
                        <a:rPr lang="en-US" sz="1400" b="0" dirty="0"/>
                        <a:t>TCBHPC to form workgroups/subcommittees to inform recommendations (suggest workforce issues/school-based/prevention/ acute and or intermediate care subcommittees)</a:t>
                      </a:r>
                    </a:p>
                    <a:p>
                      <a:endParaRPr lang="en-US" sz="1400" dirty="0"/>
                    </a:p>
                  </a:txBody>
                  <a:tcPr/>
                </a:tc>
                <a:tc>
                  <a:txBody>
                    <a:bodyPr/>
                    <a:lstStyle/>
                    <a:p>
                      <a:pPr>
                        <a:buFont typeface="Wingdings" panose="05000000000000000000" pitchFamily="2" charset="2"/>
                        <a:buChar char="Ø"/>
                      </a:pPr>
                      <a:r>
                        <a:rPr lang="en-US" sz="1400" dirty="0"/>
                        <a:t>  Identification of workgroups and subgroups</a:t>
                      </a:r>
                    </a:p>
                    <a:p>
                      <a:pPr>
                        <a:buFont typeface="Wingdings" panose="05000000000000000000" pitchFamily="2" charset="2"/>
                        <a:buChar char="Ø"/>
                      </a:pPr>
                      <a:r>
                        <a:rPr lang="en-US" sz="1400" dirty="0"/>
                        <a:t>  Survey to volunteer for the workgroup</a:t>
                      </a:r>
                    </a:p>
                    <a:p>
                      <a:endParaRPr lang="en-US" sz="1400" dirty="0"/>
                    </a:p>
                  </a:txBody>
                  <a:tcPr/>
                </a:tc>
                <a:extLst>
                  <a:ext uri="{0D108BD9-81ED-4DB2-BD59-A6C34878D82A}">
                    <a16:rowId xmlns:a16="http://schemas.microsoft.com/office/drawing/2014/main" val="2194603525"/>
                  </a:ext>
                </a:extLst>
              </a:tr>
              <a:tr h="1551649">
                <a:tc>
                  <a:txBody>
                    <a:bodyPr/>
                    <a:lstStyle/>
                    <a:p>
                      <a:r>
                        <a:rPr lang="en-US" sz="1400" b="1" dirty="0"/>
                        <a:t>Section (k) </a:t>
                      </a: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Annual work plan </a:t>
                      </a:r>
                      <a:r>
                        <a:rPr lang="en-US" sz="1400" b="0" dirty="0"/>
                        <a:t>for reviewing and making status or progress reports on the recommendations/activities. The work plan includes recommendations to improve outcomes related to children's behavioral health/timeline with dates for tasks/outcomes achieved.</a:t>
                      </a:r>
                    </a:p>
                    <a:p>
                      <a:endParaRPr lang="en-US" sz="1400" dirty="0"/>
                    </a:p>
                  </a:txBody>
                  <a:tcPr/>
                </a:tc>
                <a:tc>
                  <a:txBody>
                    <a:bodyPr/>
                    <a:lstStyle/>
                    <a:p>
                      <a:pPr>
                        <a:buFont typeface="Wingdings" panose="05000000000000000000" pitchFamily="2" charset="2"/>
                        <a:buChar char="Ø"/>
                      </a:pPr>
                      <a:r>
                        <a:rPr lang="en-US" sz="1400" dirty="0"/>
                        <a:t>  Strategic Workgroup convenes by October 2023</a:t>
                      </a:r>
                    </a:p>
                    <a:p>
                      <a:pPr>
                        <a:buFont typeface="Wingdings" panose="05000000000000000000" pitchFamily="2" charset="2"/>
                        <a:buChar char="Ø"/>
                      </a:pPr>
                      <a:r>
                        <a:rPr lang="en-US" sz="1400" dirty="0"/>
                        <a:t>  Submits report on recommendation by December 2023</a:t>
                      </a:r>
                    </a:p>
                    <a:p>
                      <a:endParaRPr lang="en-US" sz="1400" dirty="0"/>
                    </a:p>
                  </a:txBody>
                  <a:tcPr/>
                </a:tc>
                <a:extLst>
                  <a:ext uri="{0D108BD9-81ED-4DB2-BD59-A6C34878D82A}">
                    <a16:rowId xmlns:a16="http://schemas.microsoft.com/office/drawing/2014/main" val="2004366467"/>
                  </a:ext>
                </a:extLst>
              </a:tr>
            </a:tbl>
          </a:graphicData>
        </a:graphic>
      </p:graphicFrame>
      <p:graphicFrame>
        <p:nvGraphicFramePr>
          <p:cNvPr id="13" name="Object 12">
            <a:extLst>
              <a:ext uri="{FF2B5EF4-FFF2-40B4-BE49-F238E27FC236}">
                <a16:creationId xmlns:a16="http://schemas.microsoft.com/office/drawing/2014/main" id="{DE072694-0ED8-6333-E101-DD329A24B73D}"/>
              </a:ext>
            </a:extLst>
          </p:cNvPr>
          <p:cNvGraphicFramePr>
            <a:graphicFrameLocks noChangeAspect="1"/>
          </p:cNvGraphicFramePr>
          <p:nvPr>
            <p:extLst>
              <p:ext uri="{D42A27DB-BD31-4B8C-83A1-F6EECF244321}">
                <p14:modId xmlns:p14="http://schemas.microsoft.com/office/powerpoint/2010/main" val="3685544032"/>
              </p:ext>
            </p:extLst>
          </p:nvPr>
        </p:nvGraphicFramePr>
        <p:xfrm>
          <a:off x="10740608" y="5376740"/>
          <a:ext cx="914400" cy="792163"/>
        </p:xfrm>
        <a:graphic>
          <a:graphicData uri="http://schemas.openxmlformats.org/presentationml/2006/ole">
            <mc:AlternateContent xmlns:mc="http://schemas.openxmlformats.org/markup-compatibility/2006">
              <mc:Choice xmlns:v="urn:schemas-microsoft-com:vml" Requires="v">
                <p:oleObj name="Worksheet" showAsIcon="1" r:id="rId5" imgW="914400" imgH="792417" progId="Excel.Sheet.12">
                  <p:link updateAutomatic="1"/>
                </p:oleObj>
              </mc:Choice>
              <mc:Fallback>
                <p:oleObj name="Worksheet" showAsIcon="1" r:id="rId5" imgW="914400" imgH="792417" progId="Excel.Sheet.12">
                  <p:link updateAutomatic="1"/>
                  <p:pic>
                    <p:nvPicPr>
                      <p:cNvPr id="0" name=""/>
                      <p:cNvPicPr/>
                      <p:nvPr/>
                    </p:nvPicPr>
                    <p:blipFill>
                      <a:blip r:embed="rId6"/>
                      <a:stretch>
                        <a:fillRect/>
                      </a:stretch>
                    </p:blipFill>
                    <p:spPr>
                      <a:xfrm>
                        <a:off x="10740608" y="5376740"/>
                        <a:ext cx="914400" cy="792163"/>
                      </a:xfrm>
                      <a:prstGeom prst="rect">
                        <a:avLst/>
                      </a:prstGeom>
                    </p:spPr>
                  </p:pic>
                </p:oleObj>
              </mc:Fallback>
            </mc:AlternateContent>
          </a:graphicData>
        </a:graphic>
      </p:graphicFrame>
    </p:spTree>
    <p:extLst>
      <p:ext uri="{BB962C8B-B14F-4D97-AF65-F5344CB8AC3E}">
        <p14:creationId xmlns:p14="http://schemas.microsoft.com/office/powerpoint/2010/main" val="4253846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479943"/>
            <a:ext cx="12279086" cy="378057"/>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8242" y="101891"/>
            <a:ext cx="1479586" cy="987642"/>
          </a:xfrm>
          <a:prstGeom prst="rect">
            <a:avLst/>
          </a:prstGeom>
        </p:spPr>
      </p:pic>
      <p:grpSp>
        <p:nvGrpSpPr>
          <p:cNvPr id="6" name="Group 5"/>
          <p:cNvGrpSpPr/>
          <p:nvPr/>
        </p:nvGrpSpPr>
        <p:grpSpPr>
          <a:xfrm>
            <a:off x="-275500" y="0"/>
            <a:ext cx="2052047" cy="1480457"/>
            <a:chOff x="0" y="0"/>
            <a:chExt cx="1700784" cy="1024128"/>
          </a:xfrm>
        </p:grpSpPr>
        <p:sp>
          <p:nvSpPr>
            <p:cNvPr id="7" name="Rectangle 6"/>
            <p:cNvSpPr/>
            <p:nvPr/>
          </p:nvSpPr>
          <p:spPr>
            <a:xfrm>
              <a:off x="0" y="0"/>
              <a:ext cx="1700784" cy="1024128"/>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 name="Rectangle 1"/>
            <p:cNvSpPr/>
            <p:nvPr/>
          </p:nvSpPr>
          <p:spPr>
            <a:xfrm>
              <a:off x="228600" y="0"/>
              <a:ext cx="1463040" cy="1014984"/>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9" name="Rectangle 8"/>
            <p:cNvSpPr/>
            <p:nvPr/>
          </p:nvSpPr>
          <p:spPr>
            <a:xfrm>
              <a:off x="228600" y="0"/>
              <a:ext cx="1472184" cy="1024128"/>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sp>
        <p:nvSpPr>
          <p:cNvPr id="10" name="Rectangle 9"/>
          <p:cNvSpPr/>
          <p:nvPr/>
        </p:nvSpPr>
        <p:spPr>
          <a:xfrm>
            <a:off x="0" y="6434224"/>
            <a:ext cx="12192000" cy="4571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C90F1D8-4455-DFD6-6C34-0CB886079ECB}"/>
              </a:ext>
            </a:extLst>
          </p:cNvPr>
          <p:cNvSpPr txBox="1"/>
          <p:nvPr/>
        </p:nvSpPr>
        <p:spPr>
          <a:xfrm>
            <a:off x="1079383" y="2483678"/>
            <a:ext cx="10033233" cy="621709"/>
          </a:xfrm>
          <a:prstGeom prst="rect">
            <a:avLst/>
          </a:prstGeom>
          <a:noFill/>
        </p:spPr>
        <p:txBody>
          <a:bodyPr wrap="square" anchor="ctr">
            <a:spAutoFit/>
          </a:bodyPr>
          <a:lstStyle/>
          <a:p>
            <a:pPr>
              <a:lnSpc>
                <a:spcPct val="200000"/>
              </a:lnSpc>
            </a:pPr>
            <a:endParaRPr lang="en-US" sz="2000" dirty="0"/>
          </a:p>
        </p:txBody>
      </p:sp>
      <p:sp>
        <p:nvSpPr>
          <p:cNvPr id="11" name="Title 10">
            <a:extLst>
              <a:ext uri="{FF2B5EF4-FFF2-40B4-BE49-F238E27FC236}">
                <a16:creationId xmlns:a16="http://schemas.microsoft.com/office/drawing/2014/main" id="{177CC274-CE39-5099-3807-16A924BF0AEB}"/>
              </a:ext>
            </a:extLst>
          </p:cNvPr>
          <p:cNvSpPr>
            <a:spLocks noGrp="1"/>
          </p:cNvSpPr>
          <p:nvPr>
            <p:ph type="title"/>
          </p:nvPr>
        </p:nvSpPr>
        <p:spPr/>
        <p:txBody>
          <a:bodyPr>
            <a:noAutofit/>
          </a:bodyPr>
          <a:lstStyle/>
          <a:p>
            <a:pPr algn="ctr"/>
            <a:r>
              <a:rPr lang="en-US" sz="5400" dirty="0"/>
              <a:t>Existing Work: Need to Know Resource</a:t>
            </a:r>
          </a:p>
        </p:txBody>
      </p:sp>
      <p:graphicFrame>
        <p:nvGraphicFramePr>
          <p:cNvPr id="2" name="Diagram 1">
            <a:extLst>
              <a:ext uri="{FF2B5EF4-FFF2-40B4-BE49-F238E27FC236}">
                <a16:creationId xmlns:a16="http://schemas.microsoft.com/office/drawing/2014/main" id="{924ECCF7-E8CE-4166-8ABF-0F5DF31747B0}"/>
              </a:ext>
            </a:extLst>
          </p:cNvPr>
          <p:cNvGraphicFramePr/>
          <p:nvPr>
            <p:extLst>
              <p:ext uri="{D42A27DB-BD31-4B8C-83A1-F6EECF244321}">
                <p14:modId xmlns:p14="http://schemas.microsoft.com/office/powerpoint/2010/main" val="780306667"/>
              </p:ext>
            </p:extLst>
          </p:nvPr>
        </p:nvGraphicFramePr>
        <p:xfrm>
          <a:off x="2178756" y="1953922"/>
          <a:ext cx="7887282" cy="39503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3" name="Object 12">
            <a:extLst>
              <a:ext uri="{FF2B5EF4-FFF2-40B4-BE49-F238E27FC236}">
                <a16:creationId xmlns:a16="http://schemas.microsoft.com/office/drawing/2014/main" id="{4FF98AC1-A49C-C781-3B8F-264347246035}"/>
              </a:ext>
            </a:extLst>
          </p:cNvPr>
          <p:cNvGraphicFramePr>
            <a:graphicFrameLocks noChangeAspect="1"/>
          </p:cNvGraphicFramePr>
          <p:nvPr>
            <p:extLst>
              <p:ext uri="{D42A27DB-BD31-4B8C-83A1-F6EECF244321}">
                <p14:modId xmlns:p14="http://schemas.microsoft.com/office/powerpoint/2010/main" val="3887598833"/>
              </p:ext>
            </p:extLst>
          </p:nvPr>
        </p:nvGraphicFramePr>
        <p:xfrm>
          <a:off x="10363635" y="5112129"/>
          <a:ext cx="914400" cy="792163"/>
        </p:xfrm>
        <a:graphic>
          <a:graphicData uri="http://schemas.openxmlformats.org/presentationml/2006/ole">
            <mc:AlternateContent xmlns:mc="http://schemas.openxmlformats.org/markup-compatibility/2006">
              <mc:Choice xmlns:v="urn:schemas-microsoft-com:vml" Requires="v">
                <p:oleObj name="Worksheet" showAsIcon="1" r:id="rId10" imgW="914400" imgH="792360" progId="Excel.Sheet.12">
                  <p:embed/>
                </p:oleObj>
              </mc:Choice>
              <mc:Fallback>
                <p:oleObj name="Worksheet" showAsIcon="1" r:id="rId10" imgW="914400" imgH="792360" progId="Excel.Sheet.12">
                  <p:embed/>
                  <p:pic>
                    <p:nvPicPr>
                      <p:cNvPr id="0" name=""/>
                      <p:cNvPicPr/>
                      <p:nvPr/>
                    </p:nvPicPr>
                    <p:blipFill>
                      <a:blip r:embed="rId11"/>
                      <a:stretch>
                        <a:fillRect/>
                      </a:stretch>
                    </p:blipFill>
                    <p:spPr>
                      <a:xfrm>
                        <a:off x="10363635" y="5112129"/>
                        <a:ext cx="914400" cy="792163"/>
                      </a:xfrm>
                      <a:prstGeom prst="rect">
                        <a:avLst/>
                      </a:prstGeom>
                    </p:spPr>
                  </p:pic>
                </p:oleObj>
              </mc:Fallback>
            </mc:AlternateContent>
          </a:graphicData>
        </a:graphic>
      </p:graphicFrame>
    </p:spTree>
    <p:extLst>
      <p:ext uri="{BB962C8B-B14F-4D97-AF65-F5344CB8AC3E}">
        <p14:creationId xmlns:p14="http://schemas.microsoft.com/office/powerpoint/2010/main" val="428874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creenshot of a computer&#10;&#10;Description automatically generated">
            <a:extLst>
              <a:ext uri="{FF2B5EF4-FFF2-40B4-BE49-F238E27FC236}">
                <a16:creationId xmlns:a16="http://schemas.microsoft.com/office/drawing/2014/main" id="{268F5145-3A0E-7B93-A234-4B444BE17EE5}"/>
              </a:ext>
            </a:extLst>
          </p:cNvPr>
          <p:cNvPicPr>
            <a:picLocks noChangeAspect="1"/>
          </p:cNvPicPr>
          <p:nvPr/>
        </p:nvPicPr>
        <p:blipFill rotWithShape="1">
          <a:blip r:embed="rId3">
            <a:extLst>
              <a:ext uri="{28A0092B-C50C-407E-A947-70E740481C1C}">
                <a14:useLocalDpi xmlns:a14="http://schemas.microsoft.com/office/drawing/2010/main" val="0"/>
              </a:ext>
            </a:extLst>
          </a:blip>
          <a:srcRect l="9757" t="27568" r="9288" b="11569"/>
          <a:stretch/>
        </p:blipFill>
        <p:spPr>
          <a:xfrm>
            <a:off x="2144828" y="1477996"/>
            <a:ext cx="9961616" cy="4761440"/>
          </a:xfrm>
          <a:prstGeom prst="rect">
            <a:avLst/>
          </a:prstGeom>
        </p:spPr>
      </p:pic>
      <p:sp>
        <p:nvSpPr>
          <p:cNvPr id="3" name="Rectangle 2"/>
          <p:cNvSpPr/>
          <p:nvPr/>
        </p:nvSpPr>
        <p:spPr>
          <a:xfrm>
            <a:off x="0" y="6492875"/>
            <a:ext cx="12279086" cy="378057"/>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8242" y="101891"/>
            <a:ext cx="1479586" cy="987642"/>
          </a:xfrm>
          <a:prstGeom prst="rect">
            <a:avLst/>
          </a:prstGeom>
        </p:spPr>
      </p:pic>
      <p:grpSp>
        <p:nvGrpSpPr>
          <p:cNvPr id="6" name="Group 5"/>
          <p:cNvGrpSpPr/>
          <p:nvPr/>
        </p:nvGrpSpPr>
        <p:grpSpPr>
          <a:xfrm>
            <a:off x="-275500" y="0"/>
            <a:ext cx="2052047" cy="1480457"/>
            <a:chOff x="0" y="0"/>
            <a:chExt cx="1700784" cy="1024128"/>
          </a:xfrm>
        </p:grpSpPr>
        <p:sp>
          <p:nvSpPr>
            <p:cNvPr id="7" name="Rectangle 6"/>
            <p:cNvSpPr/>
            <p:nvPr/>
          </p:nvSpPr>
          <p:spPr>
            <a:xfrm>
              <a:off x="0" y="0"/>
              <a:ext cx="1700784" cy="1024128"/>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 name="Rectangle 1"/>
            <p:cNvSpPr/>
            <p:nvPr/>
          </p:nvSpPr>
          <p:spPr>
            <a:xfrm>
              <a:off x="228600" y="0"/>
              <a:ext cx="1463040" cy="1014984"/>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9" name="Rectangle 8"/>
            <p:cNvSpPr/>
            <p:nvPr/>
          </p:nvSpPr>
          <p:spPr>
            <a:xfrm>
              <a:off x="228600" y="0"/>
              <a:ext cx="1472184" cy="1024128"/>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sp>
        <p:nvSpPr>
          <p:cNvPr id="10" name="Rectangle 9"/>
          <p:cNvSpPr/>
          <p:nvPr/>
        </p:nvSpPr>
        <p:spPr>
          <a:xfrm>
            <a:off x="0" y="6434224"/>
            <a:ext cx="12192000" cy="4571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C90F1D8-4455-DFD6-6C34-0CB886079ECB}"/>
              </a:ext>
            </a:extLst>
          </p:cNvPr>
          <p:cNvSpPr txBox="1"/>
          <p:nvPr/>
        </p:nvSpPr>
        <p:spPr>
          <a:xfrm>
            <a:off x="596631" y="2630228"/>
            <a:ext cx="4305201" cy="1360372"/>
          </a:xfrm>
          <a:prstGeom prst="rect">
            <a:avLst/>
          </a:prstGeom>
          <a:noFill/>
        </p:spPr>
        <p:txBody>
          <a:bodyPr wrap="square" anchor="ctr">
            <a:spAutoFit/>
          </a:bodyPr>
          <a:lstStyle/>
          <a:p>
            <a:pPr>
              <a:lnSpc>
                <a:spcPct val="200000"/>
              </a:lnSpc>
            </a:pPr>
            <a:endParaRPr lang="en-US" sz="2400" dirty="0"/>
          </a:p>
          <a:p>
            <a:pPr>
              <a:lnSpc>
                <a:spcPct val="200000"/>
              </a:lnSpc>
            </a:pPr>
            <a:endParaRPr lang="en-US" sz="2000" dirty="0"/>
          </a:p>
        </p:txBody>
      </p:sp>
      <p:sp>
        <p:nvSpPr>
          <p:cNvPr id="11" name="Title 10">
            <a:extLst>
              <a:ext uri="{FF2B5EF4-FFF2-40B4-BE49-F238E27FC236}">
                <a16:creationId xmlns:a16="http://schemas.microsoft.com/office/drawing/2014/main" id="{177CC274-CE39-5099-3807-16A924BF0AEB}"/>
              </a:ext>
            </a:extLst>
          </p:cNvPr>
          <p:cNvSpPr>
            <a:spLocks noGrp="1"/>
          </p:cNvSpPr>
          <p:nvPr>
            <p:ph type="title"/>
          </p:nvPr>
        </p:nvSpPr>
        <p:spPr/>
        <p:txBody>
          <a:bodyPr>
            <a:normAutofit/>
          </a:bodyPr>
          <a:lstStyle/>
          <a:p>
            <a:pPr algn="ctr"/>
            <a:r>
              <a:rPr lang="en-US" sz="5400" dirty="0"/>
              <a:t>Organizational Chart</a:t>
            </a:r>
          </a:p>
        </p:txBody>
      </p:sp>
      <p:graphicFrame>
        <p:nvGraphicFramePr>
          <p:cNvPr id="13" name="Diagram 12">
            <a:extLst>
              <a:ext uri="{FF2B5EF4-FFF2-40B4-BE49-F238E27FC236}">
                <a16:creationId xmlns:a16="http://schemas.microsoft.com/office/drawing/2014/main" id="{2B1EB370-02C8-149A-7920-4A7B002BD1C0}"/>
              </a:ext>
            </a:extLst>
          </p:cNvPr>
          <p:cNvGraphicFramePr/>
          <p:nvPr>
            <p:extLst>
              <p:ext uri="{D42A27DB-BD31-4B8C-83A1-F6EECF244321}">
                <p14:modId xmlns:p14="http://schemas.microsoft.com/office/powerpoint/2010/main" val="2182581393"/>
              </p:ext>
            </p:extLst>
          </p:nvPr>
        </p:nvGraphicFramePr>
        <p:xfrm>
          <a:off x="85556" y="1493390"/>
          <a:ext cx="2242865" cy="357305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5878636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479943"/>
            <a:ext cx="12279086" cy="378057"/>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8242" y="101891"/>
            <a:ext cx="1479586" cy="987642"/>
          </a:xfrm>
          <a:prstGeom prst="rect">
            <a:avLst/>
          </a:prstGeom>
        </p:spPr>
      </p:pic>
      <p:grpSp>
        <p:nvGrpSpPr>
          <p:cNvPr id="6" name="Group 5"/>
          <p:cNvGrpSpPr/>
          <p:nvPr/>
        </p:nvGrpSpPr>
        <p:grpSpPr>
          <a:xfrm>
            <a:off x="-275500" y="0"/>
            <a:ext cx="2052047" cy="1480457"/>
            <a:chOff x="0" y="0"/>
            <a:chExt cx="1700784" cy="1024128"/>
          </a:xfrm>
        </p:grpSpPr>
        <p:sp>
          <p:nvSpPr>
            <p:cNvPr id="7" name="Rectangle 6"/>
            <p:cNvSpPr/>
            <p:nvPr/>
          </p:nvSpPr>
          <p:spPr>
            <a:xfrm>
              <a:off x="0" y="0"/>
              <a:ext cx="1700784" cy="1024128"/>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 name="Rectangle 1"/>
            <p:cNvSpPr/>
            <p:nvPr/>
          </p:nvSpPr>
          <p:spPr>
            <a:xfrm>
              <a:off x="228600" y="0"/>
              <a:ext cx="1463040" cy="1014984"/>
            </a:xfrm>
            <a:custGeom>
              <a:avLst/>
              <a:gdLst>
                <a:gd name="connsiteX0" fmla="*/ 0 w 1462822"/>
                <a:gd name="connsiteY0" fmla="*/ 0 h 1014481"/>
                <a:gd name="connsiteX1" fmla="*/ 1462822 w 1462822"/>
                <a:gd name="connsiteY1" fmla="*/ 0 h 1014481"/>
                <a:gd name="connsiteX2" fmla="*/ 1462822 w 1462822"/>
                <a:gd name="connsiteY2" fmla="*/ 1014481 h 1014481"/>
                <a:gd name="connsiteX3" fmla="*/ 0 w 1462822"/>
                <a:gd name="connsiteY3" fmla="*/ 1014481 h 1014481"/>
                <a:gd name="connsiteX4" fmla="*/ 0 w 1462822"/>
                <a:gd name="connsiteY4" fmla="*/ 0 h 1014481"/>
                <a:gd name="connsiteX0" fmla="*/ 0 w 1462822"/>
                <a:gd name="connsiteY0" fmla="*/ 0 h 1014481"/>
                <a:gd name="connsiteX1" fmla="*/ 1462822 w 1462822"/>
                <a:gd name="connsiteY1" fmla="*/ 0 h 1014481"/>
                <a:gd name="connsiteX2" fmla="*/ 910372 w 1462822"/>
                <a:gd name="connsiteY2" fmla="*/ 376306 h 1014481"/>
                <a:gd name="connsiteX3" fmla="*/ 0 w 1462822"/>
                <a:gd name="connsiteY3" fmla="*/ 1014481 h 1014481"/>
                <a:gd name="connsiteX4" fmla="*/ 0 w 1462822"/>
                <a:gd name="connsiteY4" fmla="*/ 0 h 1014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822" h="1014481">
                  <a:moveTo>
                    <a:pt x="0" y="0"/>
                  </a:moveTo>
                  <a:lnTo>
                    <a:pt x="1462822" y="0"/>
                  </a:lnTo>
                  <a:lnTo>
                    <a:pt x="910372" y="376306"/>
                  </a:lnTo>
                  <a:lnTo>
                    <a:pt x="0" y="1014481"/>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9" name="Rectangle 8"/>
            <p:cNvSpPr/>
            <p:nvPr/>
          </p:nvSpPr>
          <p:spPr>
            <a:xfrm>
              <a:off x="228600" y="0"/>
              <a:ext cx="1472184" cy="1024128"/>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sp>
        <p:nvSpPr>
          <p:cNvPr id="10" name="Rectangle 9"/>
          <p:cNvSpPr/>
          <p:nvPr/>
        </p:nvSpPr>
        <p:spPr>
          <a:xfrm>
            <a:off x="0" y="6434224"/>
            <a:ext cx="12192000" cy="4571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1" name="Title 10">
            <a:extLst>
              <a:ext uri="{FF2B5EF4-FFF2-40B4-BE49-F238E27FC236}">
                <a16:creationId xmlns:a16="http://schemas.microsoft.com/office/drawing/2014/main" id="{177CC274-CE39-5099-3807-16A924BF0AEB}"/>
              </a:ext>
            </a:extLst>
          </p:cNvPr>
          <p:cNvSpPr>
            <a:spLocks noGrp="1"/>
          </p:cNvSpPr>
          <p:nvPr>
            <p:ph type="title"/>
          </p:nvPr>
        </p:nvSpPr>
        <p:spPr/>
        <p:txBody>
          <a:bodyPr>
            <a:normAutofit/>
          </a:bodyPr>
          <a:lstStyle/>
          <a:p>
            <a:pPr algn="ctr"/>
            <a:r>
              <a:rPr lang="en-US" sz="5400" dirty="0"/>
              <a:t>Flow Chart Building Consensus </a:t>
            </a:r>
          </a:p>
        </p:txBody>
      </p:sp>
      <p:sp>
        <p:nvSpPr>
          <p:cNvPr id="4" name="Rectangle 3">
            <a:extLst>
              <a:ext uri="{FF2B5EF4-FFF2-40B4-BE49-F238E27FC236}">
                <a16:creationId xmlns:a16="http://schemas.microsoft.com/office/drawing/2014/main" id="{E2F39553-2F27-849E-17EF-96949986CF10}"/>
              </a:ext>
            </a:extLst>
          </p:cNvPr>
          <p:cNvSpPr/>
          <p:nvPr/>
        </p:nvSpPr>
        <p:spPr>
          <a:xfrm>
            <a:off x="473336" y="2055813"/>
            <a:ext cx="10954603" cy="4128882"/>
          </a:xfrm>
          <a:prstGeom prst="rect">
            <a:avLst/>
          </a:prstGeom>
        </p:spPr>
        <p:txBody>
          <a:bodyPr/>
          <a:lstStyle/>
          <a:p>
            <a:pPr lvl="0">
              <a:buChar char="•"/>
            </a:pPr>
            <a:endParaRPr lang="en-US" dirty="0"/>
          </a:p>
        </p:txBody>
      </p:sp>
      <p:graphicFrame>
        <p:nvGraphicFramePr>
          <p:cNvPr id="13" name="Diagram 12">
            <a:extLst>
              <a:ext uri="{FF2B5EF4-FFF2-40B4-BE49-F238E27FC236}">
                <a16:creationId xmlns:a16="http://schemas.microsoft.com/office/drawing/2014/main" id="{408543E0-9147-A9A9-16A5-D043BA857EC6}"/>
              </a:ext>
            </a:extLst>
          </p:cNvPr>
          <p:cNvGraphicFramePr/>
          <p:nvPr>
            <p:extLst>
              <p:ext uri="{D42A27DB-BD31-4B8C-83A1-F6EECF244321}">
                <p14:modId xmlns:p14="http://schemas.microsoft.com/office/powerpoint/2010/main" val="652611379"/>
              </p:ext>
            </p:extLst>
          </p:nvPr>
        </p:nvGraphicFramePr>
        <p:xfrm>
          <a:off x="1866378" y="1467239"/>
          <a:ext cx="8660832" cy="46108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217313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BMHPOC Powerpoint" id="{499E47BA-BE28-403A-AE78-A2D70D13655E}" vid="{FDE36C84-6C62-425B-8C00-98D6FB79E83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8AF9C96F-FB31-4F4B-8EF0-052991023A14}">
  <we:reference id="wa104380518" version="3.5.0.0" store="en-US" storeType="OMEX"/>
  <we:alternateReferences>
    <we:reference id="WA104380518" version="3.5.0.0" store="WA104380518"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CBMHPOC Powerpoint</Template>
  <TotalTime>3488</TotalTime>
  <Words>1523</Words>
  <Application>Microsoft Office PowerPoint</Application>
  <PresentationFormat>Widescreen</PresentationFormat>
  <Paragraphs>221</Paragraphs>
  <Slides>18</Slides>
  <Notes>12</Notes>
  <HiddenSlides>0</HiddenSlides>
  <MMClips>0</MMClips>
  <ScaleCrop>false</ScaleCrop>
  <HeadingPairs>
    <vt:vector size="10" baseType="variant">
      <vt:variant>
        <vt:lpstr>Fonts Used</vt:lpstr>
      </vt:variant>
      <vt:variant>
        <vt:i4>6</vt:i4>
      </vt:variant>
      <vt:variant>
        <vt:lpstr>Theme</vt:lpstr>
      </vt:variant>
      <vt:variant>
        <vt:i4>1</vt:i4>
      </vt:variant>
      <vt:variant>
        <vt:lpstr>Links</vt:lpstr>
      </vt:variant>
      <vt:variant>
        <vt:i4>1</vt:i4>
      </vt:variant>
      <vt:variant>
        <vt:lpstr>Embedded OLE Servers</vt:lpstr>
      </vt:variant>
      <vt:variant>
        <vt:i4>1</vt:i4>
      </vt:variant>
      <vt:variant>
        <vt:lpstr>Slide Titles</vt:lpstr>
      </vt:variant>
      <vt:variant>
        <vt:i4>18</vt:i4>
      </vt:variant>
    </vt:vector>
  </HeadingPairs>
  <TitlesOfParts>
    <vt:vector size="27" baseType="lpstr">
      <vt:lpstr>Arial</vt:lpstr>
      <vt:lpstr>Arial Narrow</vt:lpstr>
      <vt:lpstr>Calibri</vt:lpstr>
      <vt:lpstr>Calibri Light</vt:lpstr>
      <vt:lpstr>Söhne</vt:lpstr>
      <vt:lpstr>Wingdings</vt:lpstr>
      <vt:lpstr>Office Theme</vt:lpstr>
      <vt:lpstr>C:\Users\imendietamartinez\Downloads\Draft 23-90 TCB Meeting Handout (1).xlsx</vt:lpstr>
      <vt:lpstr>Microsoft Excel Worksheet</vt:lpstr>
      <vt:lpstr>Transforming Children’s Behavioral Health Policy and Planning Committee</vt:lpstr>
      <vt:lpstr>Welcome and Introductions</vt:lpstr>
      <vt:lpstr>Meeting Facilitation</vt:lpstr>
      <vt:lpstr>Meeting Overview </vt:lpstr>
      <vt:lpstr>TYJI Administrative Tasks </vt:lpstr>
      <vt:lpstr>  Substitute House Bill No. 6900 Public Act No. 23-90   AN ACT CONCERNING THE TRANSFORMING CHILDREN'S BEHAVIORAL HEALTH POLICY AND PLANNING COMMITTEE</vt:lpstr>
      <vt:lpstr>Existing Work: Need to Know Resource</vt:lpstr>
      <vt:lpstr>Organizational Chart</vt:lpstr>
      <vt:lpstr>Flow Chart Building Consensus </vt:lpstr>
      <vt:lpstr>TCBHPC Process </vt:lpstr>
      <vt:lpstr>Workplan September - December</vt:lpstr>
      <vt:lpstr>PowerPoint Presentation</vt:lpstr>
      <vt:lpstr>PowerPoint Presentation</vt:lpstr>
      <vt:lpstr>Collaborative Approach</vt:lpstr>
      <vt:lpstr>Feedback and Q&amp;A</vt:lpstr>
      <vt:lpstr>Next Steps </vt:lpstr>
      <vt:lpstr>Presentation of CT Urgent Care Centers</vt:lpstr>
      <vt:lpstr>Next Meeting: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Transforming Children’s Behavioral Health Policy and Planning Committee</dc:title>
  <dc:creator>Pfrommer, Donna</dc:creator>
  <cp:lastModifiedBy>Mendieta-Martinez, Izarelli</cp:lastModifiedBy>
  <cp:revision>15</cp:revision>
  <dcterms:created xsi:type="dcterms:W3CDTF">2023-07-07T14:26:19Z</dcterms:created>
  <dcterms:modified xsi:type="dcterms:W3CDTF">2023-09-06T14:34:46Z</dcterms:modified>
  <cp:contentStatus/>
</cp:coreProperties>
</file>