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Lst>
  <p:notesMasterIdLst>
    <p:notesMasterId r:id="rId23"/>
  </p:notesMasterIdLst>
  <p:sldIdLst>
    <p:sldId id="377" r:id="rId3"/>
    <p:sldId id="461" r:id="rId4"/>
    <p:sldId id="405" r:id="rId5"/>
    <p:sldId id="388" r:id="rId6"/>
    <p:sldId id="432" r:id="rId7"/>
    <p:sldId id="439" r:id="rId8"/>
    <p:sldId id="448" r:id="rId9"/>
    <p:sldId id="460" r:id="rId10"/>
    <p:sldId id="450" r:id="rId11"/>
    <p:sldId id="451" r:id="rId12"/>
    <p:sldId id="452" r:id="rId13"/>
    <p:sldId id="453" r:id="rId14"/>
    <p:sldId id="463" r:id="rId15"/>
    <p:sldId id="454" r:id="rId16"/>
    <p:sldId id="458" r:id="rId17"/>
    <p:sldId id="455" r:id="rId18"/>
    <p:sldId id="456" r:id="rId19"/>
    <p:sldId id="457" r:id="rId20"/>
    <p:sldId id="459" r:id="rId21"/>
    <p:sldId id="462" r:id="rId2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65" autoAdjust="0"/>
    <p:restoredTop sz="94660"/>
  </p:normalViewPr>
  <p:slideViewPr>
    <p:cSldViewPr snapToGrid="0">
      <p:cViewPr varScale="1">
        <p:scale>
          <a:sx n="117" d="100"/>
          <a:sy n="117" d="100"/>
        </p:scale>
        <p:origin x="108" y="210"/>
      </p:cViewPr>
      <p:guideLst>
        <p:guide orient="horz" pos="2160"/>
        <p:guide pos="3840"/>
      </p:guideLst>
    </p:cSldViewPr>
  </p:slideViewPr>
  <p:notesTextViewPr>
    <p:cViewPr>
      <p:scale>
        <a:sx n="1" d="1"/>
        <a:sy n="1" d="1"/>
      </p:scale>
      <p:origin x="0" y="0"/>
    </p:cViewPr>
  </p:notesTextViewPr>
  <p:notesViewPr>
    <p:cSldViewPr snapToGrid="0">
      <p:cViewPr varScale="1">
        <p:scale>
          <a:sx n="85" d="100"/>
          <a:sy n="85" d="100"/>
        </p:scale>
        <p:origin x="3846"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95CBB91-3646-4C2B-A6CD-FE6D8AEF3C32}" type="datetimeFigureOut">
              <a:rPr lang="en-US" smtClean="0"/>
              <a:t>4/13/2023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6DEE1DA-58BB-4E83-A044-1333142F3EC5}" type="slidenum">
              <a:rPr lang="en-US" smtClean="0"/>
              <a:t>‹#›</a:t>
            </a:fld>
            <a:endParaRPr lang="en-US"/>
          </a:p>
        </p:txBody>
      </p:sp>
    </p:spTree>
    <p:extLst>
      <p:ext uri="{BB962C8B-B14F-4D97-AF65-F5344CB8AC3E}">
        <p14:creationId xmlns:p14="http://schemas.microsoft.com/office/powerpoint/2010/main" val="1635255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DEE1DA-58BB-4E83-A044-1333142F3EC5}" type="slidenum">
              <a:rPr lang="en-US" smtClean="0"/>
              <a:t>4</a:t>
            </a:fld>
            <a:endParaRPr lang="en-US"/>
          </a:p>
        </p:txBody>
      </p:sp>
    </p:spTree>
    <p:extLst>
      <p:ext uri="{BB962C8B-B14F-4D97-AF65-F5344CB8AC3E}">
        <p14:creationId xmlns:p14="http://schemas.microsoft.com/office/powerpoint/2010/main" val="15118399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DEE1DA-58BB-4E83-A044-1333142F3EC5}" type="slidenum">
              <a:rPr lang="en-US" smtClean="0"/>
              <a:t>13</a:t>
            </a:fld>
            <a:endParaRPr lang="en-US"/>
          </a:p>
        </p:txBody>
      </p:sp>
    </p:spTree>
    <p:extLst>
      <p:ext uri="{BB962C8B-B14F-4D97-AF65-F5344CB8AC3E}">
        <p14:creationId xmlns:p14="http://schemas.microsoft.com/office/powerpoint/2010/main" val="3346463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DEE1DA-58BB-4E83-A044-1333142F3EC5}" type="slidenum">
              <a:rPr lang="en-US" smtClean="0"/>
              <a:t>14</a:t>
            </a:fld>
            <a:endParaRPr lang="en-US"/>
          </a:p>
        </p:txBody>
      </p:sp>
    </p:spTree>
    <p:extLst>
      <p:ext uri="{BB962C8B-B14F-4D97-AF65-F5344CB8AC3E}">
        <p14:creationId xmlns:p14="http://schemas.microsoft.com/office/powerpoint/2010/main" val="2840792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DEE1DA-58BB-4E83-A044-1333142F3EC5}" type="slidenum">
              <a:rPr lang="en-US" smtClean="0"/>
              <a:t>15</a:t>
            </a:fld>
            <a:endParaRPr lang="en-US"/>
          </a:p>
        </p:txBody>
      </p:sp>
    </p:spTree>
    <p:extLst>
      <p:ext uri="{BB962C8B-B14F-4D97-AF65-F5344CB8AC3E}">
        <p14:creationId xmlns:p14="http://schemas.microsoft.com/office/powerpoint/2010/main" val="92060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DEE1DA-58BB-4E83-A044-1333142F3EC5}" type="slidenum">
              <a:rPr lang="en-US" smtClean="0"/>
              <a:t>16</a:t>
            </a:fld>
            <a:endParaRPr lang="en-US"/>
          </a:p>
        </p:txBody>
      </p:sp>
    </p:spTree>
    <p:extLst>
      <p:ext uri="{BB962C8B-B14F-4D97-AF65-F5344CB8AC3E}">
        <p14:creationId xmlns:p14="http://schemas.microsoft.com/office/powerpoint/2010/main" val="8384788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DEE1DA-58BB-4E83-A044-1333142F3EC5}" type="slidenum">
              <a:rPr lang="en-US" smtClean="0"/>
              <a:t>17</a:t>
            </a:fld>
            <a:endParaRPr lang="en-US"/>
          </a:p>
        </p:txBody>
      </p:sp>
    </p:spTree>
    <p:extLst>
      <p:ext uri="{BB962C8B-B14F-4D97-AF65-F5344CB8AC3E}">
        <p14:creationId xmlns:p14="http://schemas.microsoft.com/office/powerpoint/2010/main" val="35884518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DEE1DA-58BB-4E83-A044-1333142F3EC5}" type="slidenum">
              <a:rPr lang="en-US" smtClean="0"/>
              <a:t>18</a:t>
            </a:fld>
            <a:endParaRPr lang="en-US"/>
          </a:p>
        </p:txBody>
      </p:sp>
    </p:spTree>
    <p:extLst>
      <p:ext uri="{BB962C8B-B14F-4D97-AF65-F5344CB8AC3E}">
        <p14:creationId xmlns:p14="http://schemas.microsoft.com/office/powerpoint/2010/main" val="2413179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DEE1DA-58BB-4E83-A044-1333142F3EC5}" type="slidenum">
              <a:rPr lang="en-US" smtClean="0"/>
              <a:t>19</a:t>
            </a:fld>
            <a:endParaRPr lang="en-US"/>
          </a:p>
        </p:txBody>
      </p:sp>
    </p:spTree>
    <p:extLst>
      <p:ext uri="{BB962C8B-B14F-4D97-AF65-F5344CB8AC3E}">
        <p14:creationId xmlns:p14="http://schemas.microsoft.com/office/powerpoint/2010/main" val="1378332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DEE1DA-58BB-4E83-A044-1333142F3EC5}" type="slidenum">
              <a:rPr lang="en-US" smtClean="0"/>
              <a:t>20</a:t>
            </a:fld>
            <a:endParaRPr lang="en-US"/>
          </a:p>
        </p:txBody>
      </p:sp>
    </p:spTree>
    <p:extLst>
      <p:ext uri="{BB962C8B-B14F-4D97-AF65-F5344CB8AC3E}">
        <p14:creationId xmlns:p14="http://schemas.microsoft.com/office/powerpoint/2010/main" val="2207303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DEE1DA-58BB-4E83-A044-1333142F3EC5}" type="slidenum">
              <a:rPr lang="en-US" smtClean="0"/>
              <a:t>5</a:t>
            </a:fld>
            <a:endParaRPr lang="en-US"/>
          </a:p>
        </p:txBody>
      </p:sp>
    </p:spTree>
    <p:extLst>
      <p:ext uri="{BB962C8B-B14F-4D97-AF65-F5344CB8AC3E}">
        <p14:creationId xmlns:p14="http://schemas.microsoft.com/office/powerpoint/2010/main" val="1000634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DEE1DA-58BB-4E83-A044-1333142F3EC5}" type="slidenum">
              <a:rPr lang="en-US" smtClean="0"/>
              <a:t>6</a:t>
            </a:fld>
            <a:endParaRPr lang="en-US"/>
          </a:p>
        </p:txBody>
      </p:sp>
    </p:spTree>
    <p:extLst>
      <p:ext uri="{BB962C8B-B14F-4D97-AF65-F5344CB8AC3E}">
        <p14:creationId xmlns:p14="http://schemas.microsoft.com/office/powerpoint/2010/main" val="1210589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DEE1DA-58BB-4E83-A044-1333142F3EC5}" type="slidenum">
              <a:rPr lang="en-US" smtClean="0"/>
              <a:t>7</a:t>
            </a:fld>
            <a:endParaRPr lang="en-US"/>
          </a:p>
        </p:txBody>
      </p:sp>
    </p:spTree>
    <p:extLst>
      <p:ext uri="{BB962C8B-B14F-4D97-AF65-F5344CB8AC3E}">
        <p14:creationId xmlns:p14="http://schemas.microsoft.com/office/powerpoint/2010/main" val="1515628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DEE1DA-58BB-4E83-A044-1333142F3EC5}" type="slidenum">
              <a:rPr lang="en-US" smtClean="0"/>
              <a:t>8</a:t>
            </a:fld>
            <a:endParaRPr lang="en-US"/>
          </a:p>
        </p:txBody>
      </p:sp>
    </p:spTree>
    <p:extLst>
      <p:ext uri="{BB962C8B-B14F-4D97-AF65-F5344CB8AC3E}">
        <p14:creationId xmlns:p14="http://schemas.microsoft.com/office/powerpoint/2010/main" val="1428567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DEE1DA-58BB-4E83-A044-1333142F3EC5}" type="slidenum">
              <a:rPr lang="en-US" smtClean="0"/>
              <a:t>9</a:t>
            </a:fld>
            <a:endParaRPr lang="en-US"/>
          </a:p>
        </p:txBody>
      </p:sp>
    </p:spTree>
    <p:extLst>
      <p:ext uri="{BB962C8B-B14F-4D97-AF65-F5344CB8AC3E}">
        <p14:creationId xmlns:p14="http://schemas.microsoft.com/office/powerpoint/2010/main" val="2857492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DEE1DA-58BB-4E83-A044-1333142F3EC5}" type="slidenum">
              <a:rPr lang="en-US" smtClean="0"/>
              <a:t>10</a:t>
            </a:fld>
            <a:endParaRPr lang="en-US"/>
          </a:p>
        </p:txBody>
      </p:sp>
    </p:spTree>
    <p:extLst>
      <p:ext uri="{BB962C8B-B14F-4D97-AF65-F5344CB8AC3E}">
        <p14:creationId xmlns:p14="http://schemas.microsoft.com/office/powerpoint/2010/main" val="584287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DEE1DA-58BB-4E83-A044-1333142F3EC5}" type="slidenum">
              <a:rPr lang="en-US" smtClean="0"/>
              <a:t>11</a:t>
            </a:fld>
            <a:endParaRPr lang="en-US"/>
          </a:p>
        </p:txBody>
      </p:sp>
    </p:spTree>
    <p:extLst>
      <p:ext uri="{BB962C8B-B14F-4D97-AF65-F5344CB8AC3E}">
        <p14:creationId xmlns:p14="http://schemas.microsoft.com/office/powerpoint/2010/main" val="3633122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DEE1DA-58BB-4E83-A044-1333142F3EC5}" type="slidenum">
              <a:rPr lang="en-US" smtClean="0"/>
              <a:t>12</a:t>
            </a:fld>
            <a:endParaRPr lang="en-US"/>
          </a:p>
        </p:txBody>
      </p:sp>
    </p:spTree>
    <p:extLst>
      <p:ext uri="{BB962C8B-B14F-4D97-AF65-F5344CB8AC3E}">
        <p14:creationId xmlns:p14="http://schemas.microsoft.com/office/powerpoint/2010/main" val="1977016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E41E2-F4FC-FC4E-9CDB-87908E6D0C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AED746-C627-6E45-B9A2-D289705116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F32E59-EB5B-1B4F-911F-ED678B9D8E1B}"/>
              </a:ext>
            </a:extLst>
          </p:cNvPr>
          <p:cNvSpPr>
            <a:spLocks noGrp="1"/>
          </p:cNvSpPr>
          <p:nvPr>
            <p:ph type="dt" sz="half" idx="10"/>
          </p:nvPr>
        </p:nvSpPr>
        <p:spPr/>
        <p:txBody>
          <a:bodyPr/>
          <a:lstStyle/>
          <a:p>
            <a:fld id="{557A3773-4DD2-4660-BE8A-93FD4D13E0A4}" type="datetime1">
              <a:rPr lang="en-US" smtClean="0"/>
              <a:t>4/13/2023</a:t>
            </a:fld>
            <a:endParaRPr lang="en-US"/>
          </a:p>
        </p:txBody>
      </p:sp>
      <p:sp>
        <p:nvSpPr>
          <p:cNvPr id="5" name="Footer Placeholder 4">
            <a:extLst>
              <a:ext uri="{FF2B5EF4-FFF2-40B4-BE49-F238E27FC236}">
                <a16:creationId xmlns:a16="http://schemas.microsoft.com/office/drawing/2014/main" id="{E00081F8-909D-0640-AD40-E5047A5E02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86BC6C-AE57-E543-A461-8BC816FD4DB2}"/>
              </a:ext>
            </a:extLst>
          </p:cNvPr>
          <p:cNvSpPr>
            <a:spLocks noGrp="1"/>
          </p:cNvSpPr>
          <p:nvPr>
            <p:ph type="sldNum" sz="quarter" idx="12"/>
          </p:nvPr>
        </p:nvSpPr>
        <p:spPr/>
        <p:txBody>
          <a:bodyPr/>
          <a:lstStyle/>
          <a:p>
            <a:fld id="{3DBC32AD-6838-F246-800F-DA344A0FD9D1}" type="slidenum">
              <a:rPr lang="en-US" smtClean="0"/>
              <a:t>‹#›</a:t>
            </a:fld>
            <a:endParaRPr lang="en-US"/>
          </a:p>
        </p:txBody>
      </p:sp>
    </p:spTree>
    <p:extLst>
      <p:ext uri="{BB962C8B-B14F-4D97-AF65-F5344CB8AC3E}">
        <p14:creationId xmlns:p14="http://schemas.microsoft.com/office/powerpoint/2010/main" val="1318491312"/>
      </p:ext>
    </p:extLst>
  </p:cSld>
  <p:clrMapOvr>
    <a:masterClrMapping/>
  </p:clrMapOvr>
  <mc:AlternateContent xmlns:mc="http://schemas.openxmlformats.org/markup-compatibility/2006" xmlns:p14="http://schemas.microsoft.com/office/powerpoint/2010/main">
    <mc:Choice Requires="p14">
      <p:transition p14:dur="250" advClick="0" advTm="4000"/>
    </mc:Choice>
    <mc:Fallback xmlns="">
      <p:transition advClick="0" advTm="4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D67AF-D3A9-D540-9364-6EE2670A80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F94637-529D-1140-93E7-7CAB856210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F98B9F-FD1B-5A44-85EE-13E387F75973}"/>
              </a:ext>
            </a:extLst>
          </p:cNvPr>
          <p:cNvSpPr>
            <a:spLocks noGrp="1"/>
          </p:cNvSpPr>
          <p:nvPr>
            <p:ph type="dt" sz="half" idx="10"/>
          </p:nvPr>
        </p:nvSpPr>
        <p:spPr/>
        <p:txBody>
          <a:bodyPr/>
          <a:lstStyle/>
          <a:p>
            <a:fld id="{E049B082-BBFF-4EDF-8CAE-A2BDCE1D1E5B}" type="datetime1">
              <a:rPr lang="en-US" smtClean="0"/>
              <a:t>4/13/2023</a:t>
            </a:fld>
            <a:endParaRPr lang="en-US"/>
          </a:p>
        </p:txBody>
      </p:sp>
      <p:sp>
        <p:nvSpPr>
          <p:cNvPr id="5" name="Footer Placeholder 4">
            <a:extLst>
              <a:ext uri="{FF2B5EF4-FFF2-40B4-BE49-F238E27FC236}">
                <a16:creationId xmlns:a16="http://schemas.microsoft.com/office/drawing/2014/main" id="{684295E1-53A7-9848-842D-4C155DBA53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B78B53-40EE-8F4B-940E-C46E8715CCE9}"/>
              </a:ext>
            </a:extLst>
          </p:cNvPr>
          <p:cNvSpPr>
            <a:spLocks noGrp="1"/>
          </p:cNvSpPr>
          <p:nvPr>
            <p:ph type="sldNum" sz="quarter" idx="12"/>
          </p:nvPr>
        </p:nvSpPr>
        <p:spPr/>
        <p:txBody>
          <a:bodyPr/>
          <a:lstStyle/>
          <a:p>
            <a:fld id="{3DBC32AD-6838-F246-800F-DA344A0FD9D1}" type="slidenum">
              <a:rPr lang="en-US" smtClean="0"/>
              <a:t>‹#›</a:t>
            </a:fld>
            <a:endParaRPr lang="en-US"/>
          </a:p>
        </p:txBody>
      </p:sp>
    </p:spTree>
    <p:extLst>
      <p:ext uri="{BB962C8B-B14F-4D97-AF65-F5344CB8AC3E}">
        <p14:creationId xmlns:p14="http://schemas.microsoft.com/office/powerpoint/2010/main" val="4264951167"/>
      </p:ext>
    </p:extLst>
  </p:cSld>
  <p:clrMapOvr>
    <a:masterClrMapping/>
  </p:clrMapOvr>
  <mc:AlternateContent xmlns:mc="http://schemas.openxmlformats.org/markup-compatibility/2006" xmlns:p14="http://schemas.microsoft.com/office/powerpoint/2010/main">
    <mc:Choice Requires="p14">
      <p:transition p14:dur="250" advClick="0" advTm="4000"/>
    </mc:Choice>
    <mc:Fallback xmlns="">
      <p:transition advClick="0" advTm="4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1E996D-6CC2-B44A-B172-83D3B655CF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85B3BA-9727-6F4F-B3FE-D291DF329E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F98F0-25C1-6446-BE3C-88AC012818AB}"/>
              </a:ext>
            </a:extLst>
          </p:cNvPr>
          <p:cNvSpPr>
            <a:spLocks noGrp="1"/>
          </p:cNvSpPr>
          <p:nvPr>
            <p:ph type="dt" sz="half" idx="10"/>
          </p:nvPr>
        </p:nvSpPr>
        <p:spPr/>
        <p:txBody>
          <a:bodyPr/>
          <a:lstStyle/>
          <a:p>
            <a:fld id="{75B517AB-9E2D-4282-8FE6-AFB700A72016}" type="datetime1">
              <a:rPr lang="en-US" smtClean="0"/>
              <a:t>4/13/2023</a:t>
            </a:fld>
            <a:endParaRPr lang="en-US"/>
          </a:p>
        </p:txBody>
      </p:sp>
      <p:sp>
        <p:nvSpPr>
          <p:cNvPr id="5" name="Footer Placeholder 4">
            <a:extLst>
              <a:ext uri="{FF2B5EF4-FFF2-40B4-BE49-F238E27FC236}">
                <a16:creationId xmlns:a16="http://schemas.microsoft.com/office/drawing/2014/main" id="{F74CF470-4CD4-834A-9401-6C3CF8D479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84B051-D187-E34D-A652-37E472B181C5}"/>
              </a:ext>
            </a:extLst>
          </p:cNvPr>
          <p:cNvSpPr>
            <a:spLocks noGrp="1"/>
          </p:cNvSpPr>
          <p:nvPr>
            <p:ph type="sldNum" sz="quarter" idx="12"/>
          </p:nvPr>
        </p:nvSpPr>
        <p:spPr/>
        <p:txBody>
          <a:bodyPr/>
          <a:lstStyle/>
          <a:p>
            <a:fld id="{3DBC32AD-6838-F246-800F-DA344A0FD9D1}" type="slidenum">
              <a:rPr lang="en-US" smtClean="0"/>
              <a:t>‹#›</a:t>
            </a:fld>
            <a:endParaRPr lang="en-US"/>
          </a:p>
        </p:txBody>
      </p:sp>
    </p:spTree>
    <p:extLst>
      <p:ext uri="{BB962C8B-B14F-4D97-AF65-F5344CB8AC3E}">
        <p14:creationId xmlns:p14="http://schemas.microsoft.com/office/powerpoint/2010/main" val="3731379690"/>
      </p:ext>
    </p:extLst>
  </p:cSld>
  <p:clrMapOvr>
    <a:masterClrMapping/>
  </p:clrMapOvr>
  <mc:AlternateContent xmlns:mc="http://schemas.openxmlformats.org/markup-compatibility/2006" xmlns:p14="http://schemas.microsoft.com/office/powerpoint/2010/main">
    <mc:Choice Requires="p14">
      <p:transition p14:dur="250" advClick="0" advTm="4000"/>
    </mc:Choice>
    <mc:Fallback xmlns="">
      <p:transition advClick="0" advTm="4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E41E2-F4FC-FC4E-9CDB-87908E6D0C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AED746-C627-6E45-B9A2-D289705116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F32E59-EB5B-1B4F-911F-ED678B9D8E1B}"/>
              </a:ext>
            </a:extLst>
          </p:cNvPr>
          <p:cNvSpPr>
            <a:spLocks noGrp="1"/>
          </p:cNvSpPr>
          <p:nvPr>
            <p:ph type="dt" sz="half" idx="10"/>
          </p:nvPr>
        </p:nvSpPr>
        <p:spPr/>
        <p:txBody>
          <a:bodyPr/>
          <a:lstStyle/>
          <a:p>
            <a:fld id="{5E216160-1CB5-479B-933C-BA205C3EC175}" type="datetime1">
              <a:rPr lang="en-US" smtClean="0"/>
              <a:t>4/13/2023</a:t>
            </a:fld>
            <a:endParaRPr lang="en-US"/>
          </a:p>
        </p:txBody>
      </p:sp>
      <p:sp>
        <p:nvSpPr>
          <p:cNvPr id="5" name="Footer Placeholder 4">
            <a:extLst>
              <a:ext uri="{FF2B5EF4-FFF2-40B4-BE49-F238E27FC236}">
                <a16:creationId xmlns:a16="http://schemas.microsoft.com/office/drawing/2014/main" id="{E00081F8-909D-0640-AD40-E5047A5E02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86BC6C-AE57-E543-A461-8BC816FD4DB2}"/>
              </a:ext>
            </a:extLst>
          </p:cNvPr>
          <p:cNvSpPr>
            <a:spLocks noGrp="1"/>
          </p:cNvSpPr>
          <p:nvPr>
            <p:ph type="sldNum" sz="quarter" idx="12"/>
          </p:nvPr>
        </p:nvSpPr>
        <p:spPr/>
        <p:txBody>
          <a:bodyPr/>
          <a:lstStyle/>
          <a:p>
            <a:fld id="{3DBC32AD-6838-F246-800F-DA344A0FD9D1}" type="slidenum">
              <a:rPr lang="en-US" smtClean="0"/>
              <a:t>‹#›</a:t>
            </a:fld>
            <a:endParaRPr lang="en-US"/>
          </a:p>
        </p:txBody>
      </p:sp>
    </p:spTree>
    <p:extLst>
      <p:ext uri="{BB962C8B-B14F-4D97-AF65-F5344CB8AC3E}">
        <p14:creationId xmlns:p14="http://schemas.microsoft.com/office/powerpoint/2010/main" val="3468585556"/>
      </p:ext>
    </p:extLst>
  </p:cSld>
  <p:clrMapOvr>
    <a:masterClrMapping/>
  </p:clrMapOvr>
  <mc:AlternateContent xmlns:mc="http://schemas.openxmlformats.org/markup-compatibility/2006" xmlns:p14="http://schemas.microsoft.com/office/powerpoint/2010/main">
    <mc:Choice Requires="p14">
      <p:transition p14:dur="250" advClick="0" advTm="4000"/>
    </mc:Choice>
    <mc:Fallback xmlns="">
      <p:transition advClick="0" advTm="4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432CB-7DE2-8748-B726-915A325881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E43D96-4FBB-5C4A-9AD1-0EC9E8053A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34A0-AC81-9A4E-BEDE-693EF546EFC0}"/>
              </a:ext>
            </a:extLst>
          </p:cNvPr>
          <p:cNvSpPr>
            <a:spLocks noGrp="1"/>
          </p:cNvSpPr>
          <p:nvPr>
            <p:ph type="dt" sz="half" idx="10"/>
          </p:nvPr>
        </p:nvSpPr>
        <p:spPr/>
        <p:txBody>
          <a:bodyPr/>
          <a:lstStyle/>
          <a:p>
            <a:fld id="{62255BC3-44D8-4758-9C2B-EF54997F6C74}" type="datetime1">
              <a:rPr lang="en-US" smtClean="0"/>
              <a:t>4/13/2023</a:t>
            </a:fld>
            <a:endParaRPr lang="en-US"/>
          </a:p>
        </p:txBody>
      </p:sp>
      <p:sp>
        <p:nvSpPr>
          <p:cNvPr id="5" name="Footer Placeholder 4">
            <a:extLst>
              <a:ext uri="{FF2B5EF4-FFF2-40B4-BE49-F238E27FC236}">
                <a16:creationId xmlns:a16="http://schemas.microsoft.com/office/drawing/2014/main" id="{E11F3DB7-929A-E749-8312-CA7FD6688D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3E4794-8A28-E643-8C2A-5C72EAA74859}"/>
              </a:ext>
            </a:extLst>
          </p:cNvPr>
          <p:cNvSpPr>
            <a:spLocks noGrp="1"/>
          </p:cNvSpPr>
          <p:nvPr>
            <p:ph type="sldNum" sz="quarter" idx="12"/>
          </p:nvPr>
        </p:nvSpPr>
        <p:spPr/>
        <p:txBody>
          <a:bodyPr/>
          <a:lstStyle/>
          <a:p>
            <a:fld id="{3DBC32AD-6838-F246-800F-DA344A0FD9D1}" type="slidenum">
              <a:rPr lang="en-US" smtClean="0"/>
              <a:t>‹#›</a:t>
            </a:fld>
            <a:endParaRPr lang="en-US"/>
          </a:p>
        </p:txBody>
      </p:sp>
    </p:spTree>
    <p:extLst>
      <p:ext uri="{BB962C8B-B14F-4D97-AF65-F5344CB8AC3E}">
        <p14:creationId xmlns:p14="http://schemas.microsoft.com/office/powerpoint/2010/main" val="1435831387"/>
      </p:ext>
    </p:extLst>
  </p:cSld>
  <p:clrMapOvr>
    <a:masterClrMapping/>
  </p:clrMapOvr>
  <mc:AlternateContent xmlns:mc="http://schemas.openxmlformats.org/markup-compatibility/2006" xmlns:p14="http://schemas.microsoft.com/office/powerpoint/2010/main">
    <mc:Choice Requires="p14">
      <p:transition p14:dur="250" advClick="0" advTm="4000"/>
    </mc:Choice>
    <mc:Fallback xmlns="">
      <p:transition advClick="0" advTm="4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52BBC-CB96-C247-9945-7A726D2A15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3F0A898-74DB-934A-AFC9-5027FFB840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09A835-4FB3-FB43-89E6-8D7F0CFC415E}"/>
              </a:ext>
            </a:extLst>
          </p:cNvPr>
          <p:cNvSpPr>
            <a:spLocks noGrp="1"/>
          </p:cNvSpPr>
          <p:nvPr>
            <p:ph type="dt" sz="half" idx="10"/>
          </p:nvPr>
        </p:nvSpPr>
        <p:spPr/>
        <p:txBody>
          <a:bodyPr/>
          <a:lstStyle/>
          <a:p>
            <a:fld id="{A6190D9D-68A7-4463-A941-B565B6AE1821}" type="datetime1">
              <a:rPr lang="en-US" smtClean="0"/>
              <a:t>4/13/2023</a:t>
            </a:fld>
            <a:endParaRPr lang="en-US"/>
          </a:p>
        </p:txBody>
      </p:sp>
      <p:sp>
        <p:nvSpPr>
          <p:cNvPr id="5" name="Footer Placeholder 4">
            <a:extLst>
              <a:ext uri="{FF2B5EF4-FFF2-40B4-BE49-F238E27FC236}">
                <a16:creationId xmlns:a16="http://schemas.microsoft.com/office/drawing/2014/main" id="{803DBBA5-C695-364B-98EE-6FE801773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D46745-AB46-2A4D-A3EF-0C5E9055CFF4}"/>
              </a:ext>
            </a:extLst>
          </p:cNvPr>
          <p:cNvSpPr>
            <a:spLocks noGrp="1"/>
          </p:cNvSpPr>
          <p:nvPr>
            <p:ph type="sldNum" sz="quarter" idx="12"/>
          </p:nvPr>
        </p:nvSpPr>
        <p:spPr/>
        <p:txBody>
          <a:bodyPr/>
          <a:lstStyle/>
          <a:p>
            <a:fld id="{3DBC32AD-6838-F246-800F-DA344A0FD9D1}" type="slidenum">
              <a:rPr lang="en-US" smtClean="0"/>
              <a:t>‹#›</a:t>
            </a:fld>
            <a:endParaRPr lang="en-US"/>
          </a:p>
        </p:txBody>
      </p:sp>
    </p:spTree>
    <p:extLst>
      <p:ext uri="{BB962C8B-B14F-4D97-AF65-F5344CB8AC3E}">
        <p14:creationId xmlns:p14="http://schemas.microsoft.com/office/powerpoint/2010/main" val="3039917793"/>
      </p:ext>
    </p:extLst>
  </p:cSld>
  <p:clrMapOvr>
    <a:masterClrMapping/>
  </p:clrMapOvr>
  <mc:AlternateContent xmlns:mc="http://schemas.openxmlformats.org/markup-compatibility/2006" xmlns:p14="http://schemas.microsoft.com/office/powerpoint/2010/main">
    <mc:Choice Requires="p14">
      <p:transition p14:dur="250" advClick="0" advTm="4000"/>
    </mc:Choice>
    <mc:Fallback xmlns="">
      <p:transition advClick="0" advTm="4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D72AE-5878-234F-A025-F90F2647B8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05A37C-B555-6E44-80E0-ADF674E264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B843C3-0324-EE4B-BA52-0BAD65E7DD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C7C4E4-7B3F-9048-8A0D-D13A098A67EE}"/>
              </a:ext>
            </a:extLst>
          </p:cNvPr>
          <p:cNvSpPr>
            <a:spLocks noGrp="1"/>
          </p:cNvSpPr>
          <p:nvPr>
            <p:ph type="dt" sz="half" idx="10"/>
          </p:nvPr>
        </p:nvSpPr>
        <p:spPr/>
        <p:txBody>
          <a:bodyPr/>
          <a:lstStyle/>
          <a:p>
            <a:fld id="{ADFDBDE0-B394-424F-B44F-A7E0D5960091}" type="datetime1">
              <a:rPr lang="en-US" smtClean="0"/>
              <a:t>4/13/2023</a:t>
            </a:fld>
            <a:endParaRPr lang="en-US"/>
          </a:p>
        </p:txBody>
      </p:sp>
      <p:sp>
        <p:nvSpPr>
          <p:cNvPr id="6" name="Footer Placeholder 5">
            <a:extLst>
              <a:ext uri="{FF2B5EF4-FFF2-40B4-BE49-F238E27FC236}">
                <a16:creationId xmlns:a16="http://schemas.microsoft.com/office/drawing/2014/main" id="{0AC06486-D9E5-3F42-97AF-542B25C93C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8D1A7D-845D-3845-BC9B-8CC2981C9106}"/>
              </a:ext>
            </a:extLst>
          </p:cNvPr>
          <p:cNvSpPr>
            <a:spLocks noGrp="1"/>
          </p:cNvSpPr>
          <p:nvPr>
            <p:ph type="sldNum" sz="quarter" idx="12"/>
          </p:nvPr>
        </p:nvSpPr>
        <p:spPr/>
        <p:txBody>
          <a:bodyPr/>
          <a:lstStyle/>
          <a:p>
            <a:fld id="{3DBC32AD-6838-F246-800F-DA344A0FD9D1}" type="slidenum">
              <a:rPr lang="en-US" smtClean="0"/>
              <a:t>‹#›</a:t>
            </a:fld>
            <a:endParaRPr lang="en-US"/>
          </a:p>
        </p:txBody>
      </p:sp>
    </p:spTree>
    <p:extLst>
      <p:ext uri="{BB962C8B-B14F-4D97-AF65-F5344CB8AC3E}">
        <p14:creationId xmlns:p14="http://schemas.microsoft.com/office/powerpoint/2010/main" val="1575830650"/>
      </p:ext>
    </p:extLst>
  </p:cSld>
  <p:clrMapOvr>
    <a:masterClrMapping/>
  </p:clrMapOvr>
  <mc:AlternateContent xmlns:mc="http://schemas.openxmlformats.org/markup-compatibility/2006" xmlns:p14="http://schemas.microsoft.com/office/powerpoint/2010/main">
    <mc:Choice Requires="p14">
      <p:transition p14:dur="250" advClick="0" advTm="4000"/>
    </mc:Choice>
    <mc:Fallback xmlns="">
      <p:transition advClick="0" advTm="4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BC377-8096-7347-914A-E864304C7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B6A561-4BF5-E645-A6F3-37CEB32979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F9E6E0-0989-EB45-92C3-D4D3B1AA74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4F826B-31E8-E94D-BE92-6209CDD8E3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0591B1-5C59-594D-85A8-BA7946C915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5F2300-5DF4-0A47-90B5-0A6E75CD3CC2}"/>
              </a:ext>
            </a:extLst>
          </p:cNvPr>
          <p:cNvSpPr>
            <a:spLocks noGrp="1"/>
          </p:cNvSpPr>
          <p:nvPr>
            <p:ph type="dt" sz="half" idx="10"/>
          </p:nvPr>
        </p:nvSpPr>
        <p:spPr/>
        <p:txBody>
          <a:bodyPr/>
          <a:lstStyle/>
          <a:p>
            <a:fld id="{F3F51099-493B-41BD-B8C2-BCAD2FA3F8DA}" type="datetime1">
              <a:rPr lang="en-US" smtClean="0"/>
              <a:t>4/13/2023</a:t>
            </a:fld>
            <a:endParaRPr lang="en-US"/>
          </a:p>
        </p:txBody>
      </p:sp>
      <p:sp>
        <p:nvSpPr>
          <p:cNvPr id="8" name="Footer Placeholder 7">
            <a:extLst>
              <a:ext uri="{FF2B5EF4-FFF2-40B4-BE49-F238E27FC236}">
                <a16:creationId xmlns:a16="http://schemas.microsoft.com/office/drawing/2014/main" id="{F439801E-B206-EF41-B2E0-71BF691E58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C7BAE6-378C-4147-AA70-A90D4ACE2F40}"/>
              </a:ext>
            </a:extLst>
          </p:cNvPr>
          <p:cNvSpPr>
            <a:spLocks noGrp="1"/>
          </p:cNvSpPr>
          <p:nvPr>
            <p:ph type="sldNum" sz="quarter" idx="12"/>
          </p:nvPr>
        </p:nvSpPr>
        <p:spPr/>
        <p:txBody>
          <a:bodyPr/>
          <a:lstStyle/>
          <a:p>
            <a:fld id="{3DBC32AD-6838-F246-800F-DA344A0FD9D1}" type="slidenum">
              <a:rPr lang="en-US" smtClean="0"/>
              <a:t>‹#›</a:t>
            </a:fld>
            <a:endParaRPr lang="en-US"/>
          </a:p>
        </p:txBody>
      </p:sp>
    </p:spTree>
    <p:extLst>
      <p:ext uri="{BB962C8B-B14F-4D97-AF65-F5344CB8AC3E}">
        <p14:creationId xmlns:p14="http://schemas.microsoft.com/office/powerpoint/2010/main" val="1982333890"/>
      </p:ext>
    </p:extLst>
  </p:cSld>
  <p:clrMapOvr>
    <a:masterClrMapping/>
  </p:clrMapOvr>
  <mc:AlternateContent xmlns:mc="http://schemas.openxmlformats.org/markup-compatibility/2006" xmlns:p14="http://schemas.microsoft.com/office/powerpoint/2010/main">
    <mc:Choice Requires="p14">
      <p:transition p14:dur="250" advClick="0" advTm="4000"/>
    </mc:Choice>
    <mc:Fallback xmlns="">
      <p:transition advClick="0" advTm="4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FBE71-2C17-E248-8FAE-D672B52444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847E9F-AF8D-8246-9B74-40CF479C904E}"/>
              </a:ext>
            </a:extLst>
          </p:cNvPr>
          <p:cNvSpPr>
            <a:spLocks noGrp="1"/>
          </p:cNvSpPr>
          <p:nvPr>
            <p:ph type="dt" sz="half" idx="10"/>
          </p:nvPr>
        </p:nvSpPr>
        <p:spPr/>
        <p:txBody>
          <a:bodyPr/>
          <a:lstStyle/>
          <a:p>
            <a:fld id="{06528189-DB28-45C1-822E-F5770CBB5F2C}" type="datetime1">
              <a:rPr lang="en-US" smtClean="0"/>
              <a:t>4/13/2023</a:t>
            </a:fld>
            <a:endParaRPr lang="en-US"/>
          </a:p>
        </p:txBody>
      </p:sp>
      <p:sp>
        <p:nvSpPr>
          <p:cNvPr id="4" name="Footer Placeholder 3">
            <a:extLst>
              <a:ext uri="{FF2B5EF4-FFF2-40B4-BE49-F238E27FC236}">
                <a16:creationId xmlns:a16="http://schemas.microsoft.com/office/drawing/2014/main" id="{BEE299D5-C972-954D-9DD6-9C6F011BAC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4DB3B9-B333-5A44-B368-A03FFC42C36B}"/>
              </a:ext>
            </a:extLst>
          </p:cNvPr>
          <p:cNvSpPr>
            <a:spLocks noGrp="1"/>
          </p:cNvSpPr>
          <p:nvPr>
            <p:ph type="sldNum" sz="quarter" idx="12"/>
          </p:nvPr>
        </p:nvSpPr>
        <p:spPr/>
        <p:txBody>
          <a:bodyPr/>
          <a:lstStyle/>
          <a:p>
            <a:fld id="{3DBC32AD-6838-F246-800F-DA344A0FD9D1}" type="slidenum">
              <a:rPr lang="en-US" smtClean="0"/>
              <a:t>‹#›</a:t>
            </a:fld>
            <a:endParaRPr lang="en-US"/>
          </a:p>
        </p:txBody>
      </p:sp>
    </p:spTree>
    <p:extLst>
      <p:ext uri="{BB962C8B-B14F-4D97-AF65-F5344CB8AC3E}">
        <p14:creationId xmlns:p14="http://schemas.microsoft.com/office/powerpoint/2010/main" val="1961668694"/>
      </p:ext>
    </p:extLst>
  </p:cSld>
  <p:clrMapOvr>
    <a:masterClrMapping/>
  </p:clrMapOvr>
  <mc:AlternateContent xmlns:mc="http://schemas.openxmlformats.org/markup-compatibility/2006" xmlns:p14="http://schemas.microsoft.com/office/powerpoint/2010/main">
    <mc:Choice Requires="p14">
      <p:transition p14:dur="250" advClick="0" advTm="4000"/>
    </mc:Choice>
    <mc:Fallback xmlns="">
      <p:transition advClick="0" advTm="4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6C9B9-5EA3-F340-87BB-2AEE2E76ECC4}"/>
              </a:ext>
            </a:extLst>
          </p:cNvPr>
          <p:cNvSpPr>
            <a:spLocks noGrp="1"/>
          </p:cNvSpPr>
          <p:nvPr>
            <p:ph type="dt" sz="half" idx="10"/>
          </p:nvPr>
        </p:nvSpPr>
        <p:spPr/>
        <p:txBody>
          <a:bodyPr/>
          <a:lstStyle/>
          <a:p>
            <a:fld id="{751D4207-345B-4410-B300-F3A4355F23EC}" type="datetime1">
              <a:rPr lang="en-US" smtClean="0"/>
              <a:t>4/13/2023</a:t>
            </a:fld>
            <a:endParaRPr lang="en-US"/>
          </a:p>
        </p:txBody>
      </p:sp>
      <p:sp>
        <p:nvSpPr>
          <p:cNvPr id="3" name="Footer Placeholder 2">
            <a:extLst>
              <a:ext uri="{FF2B5EF4-FFF2-40B4-BE49-F238E27FC236}">
                <a16:creationId xmlns:a16="http://schemas.microsoft.com/office/drawing/2014/main" id="{7B734D87-8205-B046-8E7B-043B4BED18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4C26D4-FE8C-9A40-8540-F23CDABFC10F}"/>
              </a:ext>
            </a:extLst>
          </p:cNvPr>
          <p:cNvSpPr>
            <a:spLocks noGrp="1"/>
          </p:cNvSpPr>
          <p:nvPr>
            <p:ph type="sldNum" sz="quarter" idx="12"/>
          </p:nvPr>
        </p:nvSpPr>
        <p:spPr/>
        <p:txBody>
          <a:bodyPr/>
          <a:lstStyle/>
          <a:p>
            <a:fld id="{3DBC32AD-6838-F246-800F-DA344A0FD9D1}" type="slidenum">
              <a:rPr lang="en-US" smtClean="0"/>
              <a:t>‹#›</a:t>
            </a:fld>
            <a:endParaRPr lang="en-US"/>
          </a:p>
        </p:txBody>
      </p:sp>
    </p:spTree>
    <p:extLst>
      <p:ext uri="{BB962C8B-B14F-4D97-AF65-F5344CB8AC3E}">
        <p14:creationId xmlns:p14="http://schemas.microsoft.com/office/powerpoint/2010/main" val="2339160519"/>
      </p:ext>
    </p:extLst>
  </p:cSld>
  <p:clrMapOvr>
    <a:masterClrMapping/>
  </p:clrMapOvr>
  <mc:AlternateContent xmlns:mc="http://schemas.openxmlformats.org/markup-compatibility/2006" xmlns:p14="http://schemas.microsoft.com/office/powerpoint/2010/main">
    <mc:Choice Requires="p14">
      <p:transition p14:dur="250" advClick="0" advTm="4000"/>
    </mc:Choice>
    <mc:Fallback xmlns="">
      <p:transition advClick="0" advTm="4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9036C-5688-9744-9555-B2F52C80E2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CA9175-D3F8-2E46-BB4A-D85B2A712A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C40C09-C322-7347-9921-22DD1911E4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20D4E8-71E3-8343-AE8D-6541B59073E2}"/>
              </a:ext>
            </a:extLst>
          </p:cNvPr>
          <p:cNvSpPr>
            <a:spLocks noGrp="1"/>
          </p:cNvSpPr>
          <p:nvPr>
            <p:ph type="dt" sz="half" idx="10"/>
          </p:nvPr>
        </p:nvSpPr>
        <p:spPr/>
        <p:txBody>
          <a:bodyPr/>
          <a:lstStyle/>
          <a:p>
            <a:fld id="{36D33BB9-F416-45B3-A91F-3C884BD2FE90}" type="datetime1">
              <a:rPr lang="en-US" smtClean="0"/>
              <a:t>4/13/2023</a:t>
            </a:fld>
            <a:endParaRPr lang="en-US"/>
          </a:p>
        </p:txBody>
      </p:sp>
      <p:sp>
        <p:nvSpPr>
          <p:cNvPr id="6" name="Footer Placeholder 5">
            <a:extLst>
              <a:ext uri="{FF2B5EF4-FFF2-40B4-BE49-F238E27FC236}">
                <a16:creationId xmlns:a16="http://schemas.microsoft.com/office/drawing/2014/main" id="{EA5F8253-EEF4-F343-A0C2-3547286974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F7B635-F2CA-2A42-B114-D8C2F96E9DCF}"/>
              </a:ext>
            </a:extLst>
          </p:cNvPr>
          <p:cNvSpPr>
            <a:spLocks noGrp="1"/>
          </p:cNvSpPr>
          <p:nvPr>
            <p:ph type="sldNum" sz="quarter" idx="12"/>
          </p:nvPr>
        </p:nvSpPr>
        <p:spPr/>
        <p:txBody>
          <a:bodyPr/>
          <a:lstStyle/>
          <a:p>
            <a:fld id="{3DBC32AD-6838-F246-800F-DA344A0FD9D1}" type="slidenum">
              <a:rPr lang="en-US" smtClean="0"/>
              <a:t>‹#›</a:t>
            </a:fld>
            <a:endParaRPr lang="en-US"/>
          </a:p>
        </p:txBody>
      </p:sp>
    </p:spTree>
    <p:extLst>
      <p:ext uri="{BB962C8B-B14F-4D97-AF65-F5344CB8AC3E}">
        <p14:creationId xmlns:p14="http://schemas.microsoft.com/office/powerpoint/2010/main" val="4081901010"/>
      </p:ext>
    </p:extLst>
  </p:cSld>
  <p:clrMapOvr>
    <a:masterClrMapping/>
  </p:clrMapOvr>
  <mc:AlternateContent xmlns:mc="http://schemas.openxmlformats.org/markup-compatibility/2006" xmlns:p14="http://schemas.microsoft.com/office/powerpoint/2010/main">
    <mc:Choice Requires="p14">
      <p:transition p14:dur="250" advClick="0" advTm="4000"/>
    </mc:Choice>
    <mc:Fallback xmlns="">
      <p:transition advClick="0" advTm="4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432CB-7DE2-8748-B726-915A325881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E43D96-4FBB-5C4A-9AD1-0EC9E8053A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34A0-AC81-9A4E-BEDE-693EF546EFC0}"/>
              </a:ext>
            </a:extLst>
          </p:cNvPr>
          <p:cNvSpPr>
            <a:spLocks noGrp="1"/>
          </p:cNvSpPr>
          <p:nvPr>
            <p:ph type="dt" sz="half" idx="10"/>
          </p:nvPr>
        </p:nvSpPr>
        <p:spPr/>
        <p:txBody>
          <a:bodyPr/>
          <a:lstStyle/>
          <a:p>
            <a:fld id="{A3BE98A4-B707-45FA-8D6B-B5D1C07D8078}" type="datetime1">
              <a:rPr lang="en-US" smtClean="0"/>
              <a:t>4/13/2023</a:t>
            </a:fld>
            <a:endParaRPr lang="en-US"/>
          </a:p>
        </p:txBody>
      </p:sp>
      <p:sp>
        <p:nvSpPr>
          <p:cNvPr id="5" name="Footer Placeholder 4">
            <a:extLst>
              <a:ext uri="{FF2B5EF4-FFF2-40B4-BE49-F238E27FC236}">
                <a16:creationId xmlns:a16="http://schemas.microsoft.com/office/drawing/2014/main" id="{E11F3DB7-929A-E749-8312-CA7FD6688D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3E4794-8A28-E643-8C2A-5C72EAA74859}"/>
              </a:ext>
            </a:extLst>
          </p:cNvPr>
          <p:cNvSpPr>
            <a:spLocks noGrp="1"/>
          </p:cNvSpPr>
          <p:nvPr>
            <p:ph type="sldNum" sz="quarter" idx="12"/>
          </p:nvPr>
        </p:nvSpPr>
        <p:spPr/>
        <p:txBody>
          <a:bodyPr/>
          <a:lstStyle/>
          <a:p>
            <a:fld id="{3DBC32AD-6838-F246-800F-DA344A0FD9D1}" type="slidenum">
              <a:rPr lang="en-US" smtClean="0"/>
              <a:t>‹#›</a:t>
            </a:fld>
            <a:endParaRPr lang="en-US"/>
          </a:p>
        </p:txBody>
      </p:sp>
    </p:spTree>
    <p:extLst>
      <p:ext uri="{BB962C8B-B14F-4D97-AF65-F5344CB8AC3E}">
        <p14:creationId xmlns:p14="http://schemas.microsoft.com/office/powerpoint/2010/main" val="275527326"/>
      </p:ext>
    </p:extLst>
  </p:cSld>
  <p:clrMapOvr>
    <a:masterClrMapping/>
  </p:clrMapOvr>
  <mc:AlternateContent xmlns:mc="http://schemas.openxmlformats.org/markup-compatibility/2006" xmlns:p14="http://schemas.microsoft.com/office/powerpoint/2010/main">
    <mc:Choice Requires="p14">
      <p:transition p14:dur="250" advClick="0" advTm="4000"/>
    </mc:Choice>
    <mc:Fallback xmlns="">
      <p:transition advClick="0" advTm="4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74339-3388-C545-A3DC-718754FB96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3BE9A3-B975-164A-A81D-0F29410480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55EDA7-A223-4242-AB2D-F6B494FE99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7874CE-E75F-9B4B-9FA2-272552AA0CE7}"/>
              </a:ext>
            </a:extLst>
          </p:cNvPr>
          <p:cNvSpPr>
            <a:spLocks noGrp="1"/>
          </p:cNvSpPr>
          <p:nvPr>
            <p:ph type="dt" sz="half" idx="10"/>
          </p:nvPr>
        </p:nvSpPr>
        <p:spPr/>
        <p:txBody>
          <a:bodyPr/>
          <a:lstStyle/>
          <a:p>
            <a:fld id="{03E36417-2F13-437C-80BF-D55281596E0A}" type="datetime1">
              <a:rPr lang="en-US" smtClean="0"/>
              <a:t>4/13/2023</a:t>
            </a:fld>
            <a:endParaRPr lang="en-US"/>
          </a:p>
        </p:txBody>
      </p:sp>
      <p:sp>
        <p:nvSpPr>
          <p:cNvPr id="6" name="Footer Placeholder 5">
            <a:extLst>
              <a:ext uri="{FF2B5EF4-FFF2-40B4-BE49-F238E27FC236}">
                <a16:creationId xmlns:a16="http://schemas.microsoft.com/office/drawing/2014/main" id="{26573F95-0610-9E4A-9D52-887400D7C6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4067A7-796C-4C4C-8F9D-454D547B021E}"/>
              </a:ext>
            </a:extLst>
          </p:cNvPr>
          <p:cNvSpPr>
            <a:spLocks noGrp="1"/>
          </p:cNvSpPr>
          <p:nvPr>
            <p:ph type="sldNum" sz="quarter" idx="12"/>
          </p:nvPr>
        </p:nvSpPr>
        <p:spPr/>
        <p:txBody>
          <a:bodyPr/>
          <a:lstStyle/>
          <a:p>
            <a:fld id="{3DBC32AD-6838-F246-800F-DA344A0FD9D1}" type="slidenum">
              <a:rPr lang="en-US" smtClean="0"/>
              <a:t>‹#›</a:t>
            </a:fld>
            <a:endParaRPr lang="en-US"/>
          </a:p>
        </p:txBody>
      </p:sp>
    </p:spTree>
    <p:extLst>
      <p:ext uri="{BB962C8B-B14F-4D97-AF65-F5344CB8AC3E}">
        <p14:creationId xmlns:p14="http://schemas.microsoft.com/office/powerpoint/2010/main" val="3899004808"/>
      </p:ext>
    </p:extLst>
  </p:cSld>
  <p:clrMapOvr>
    <a:masterClrMapping/>
  </p:clrMapOvr>
  <mc:AlternateContent xmlns:mc="http://schemas.openxmlformats.org/markup-compatibility/2006" xmlns:p14="http://schemas.microsoft.com/office/powerpoint/2010/main">
    <mc:Choice Requires="p14">
      <p:transition p14:dur="250" advClick="0" advTm="4000"/>
    </mc:Choice>
    <mc:Fallback xmlns="">
      <p:transition advClick="0" advTm="4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D67AF-D3A9-D540-9364-6EE2670A80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F94637-529D-1140-93E7-7CAB856210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F98B9F-FD1B-5A44-85EE-13E387F75973}"/>
              </a:ext>
            </a:extLst>
          </p:cNvPr>
          <p:cNvSpPr>
            <a:spLocks noGrp="1"/>
          </p:cNvSpPr>
          <p:nvPr>
            <p:ph type="dt" sz="half" idx="10"/>
          </p:nvPr>
        </p:nvSpPr>
        <p:spPr/>
        <p:txBody>
          <a:bodyPr/>
          <a:lstStyle/>
          <a:p>
            <a:fld id="{110E463F-F38F-477A-95E3-1F8D0A8E812A}" type="datetime1">
              <a:rPr lang="en-US" smtClean="0"/>
              <a:t>4/13/2023</a:t>
            </a:fld>
            <a:endParaRPr lang="en-US"/>
          </a:p>
        </p:txBody>
      </p:sp>
      <p:sp>
        <p:nvSpPr>
          <p:cNvPr id="5" name="Footer Placeholder 4">
            <a:extLst>
              <a:ext uri="{FF2B5EF4-FFF2-40B4-BE49-F238E27FC236}">
                <a16:creationId xmlns:a16="http://schemas.microsoft.com/office/drawing/2014/main" id="{684295E1-53A7-9848-842D-4C155DBA53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B78B53-40EE-8F4B-940E-C46E8715CCE9}"/>
              </a:ext>
            </a:extLst>
          </p:cNvPr>
          <p:cNvSpPr>
            <a:spLocks noGrp="1"/>
          </p:cNvSpPr>
          <p:nvPr>
            <p:ph type="sldNum" sz="quarter" idx="12"/>
          </p:nvPr>
        </p:nvSpPr>
        <p:spPr/>
        <p:txBody>
          <a:bodyPr/>
          <a:lstStyle/>
          <a:p>
            <a:fld id="{3DBC32AD-6838-F246-800F-DA344A0FD9D1}" type="slidenum">
              <a:rPr lang="en-US" smtClean="0"/>
              <a:t>‹#›</a:t>
            </a:fld>
            <a:endParaRPr lang="en-US"/>
          </a:p>
        </p:txBody>
      </p:sp>
    </p:spTree>
    <p:extLst>
      <p:ext uri="{BB962C8B-B14F-4D97-AF65-F5344CB8AC3E}">
        <p14:creationId xmlns:p14="http://schemas.microsoft.com/office/powerpoint/2010/main" val="173538572"/>
      </p:ext>
    </p:extLst>
  </p:cSld>
  <p:clrMapOvr>
    <a:masterClrMapping/>
  </p:clrMapOvr>
  <mc:AlternateContent xmlns:mc="http://schemas.openxmlformats.org/markup-compatibility/2006" xmlns:p14="http://schemas.microsoft.com/office/powerpoint/2010/main">
    <mc:Choice Requires="p14">
      <p:transition p14:dur="250" advClick="0" advTm="4000"/>
    </mc:Choice>
    <mc:Fallback xmlns="">
      <p:transition advClick="0" advTm="4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1E996D-6CC2-B44A-B172-83D3B655CF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85B3BA-9727-6F4F-B3FE-D291DF329E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F98F0-25C1-6446-BE3C-88AC012818AB}"/>
              </a:ext>
            </a:extLst>
          </p:cNvPr>
          <p:cNvSpPr>
            <a:spLocks noGrp="1"/>
          </p:cNvSpPr>
          <p:nvPr>
            <p:ph type="dt" sz="half" idx="10"/>
          </p:nvPr>
        </p:nvSpPr>
        <p:spPr/>
        <p:txBody>
          <a:bodyPr/>
          <a:lstStyle/>
          <a:p>
            <a:fld id="{1E54D16E-9316-43B9-B9BB-F625201EBCF1}" type="datetime1">
              <a:rPr lang="en-US" smtClean="0"/>
              <a:t>4/13/2023</a:t>
            </a:fld>
            <a:endParaRPr lang="en-US"/>
          </a:p>
        </p:txBody>
      </p:sp>
      <p:sp>
        <p:nvSpPr>
          <p:cNvPr id="5" name="Footer Placeholder 4">
            <a:extLst>
              <a:ext uri="{FF2B5EF4-FFF2-40B4-BE49-F238E27FC236}">
                <a16:creationId xmlns:a16="http://schemas.microsoft.com/office/drawing/2014/main" id="{F74CF470-4CD4-834A-9401-6C3CF8D479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84B051-D187-E34D-A652-37E472B181C5}"/>
              </a:ext>
            </a:extLst>
          </p:cNvPr>
          <p:cNvSpPr>
            <a:spLocks noGrp="1"/>
          </p:cNvSpPr>
          <p:nvPr>
            <p:ph type="sldNum" sz="quarter" idx="12"/>
          </p:nvPr>
        </p:nvSpPr>
        <p:spPr/>
        <p:txBody>
          <a:bodyPr/>
          <a:lstStyle/>
          <a:p>
            <a:fld id="{3DBC32AD-6838-F246-800F-DA344A0FD9D1}" type="slidenum">
              <a:rPr lang="en-US" smtClean="0"/>
              <a:t>‹#›</a:t>
            </a:fld>
            <a:endParaRPr lang="en-US"/>
          </a:p>
        </p:txBody>
      </p:sp>
    </p:spTree>
    <p:extLst>
      <p:ext uri="{BB962C8B-B14F-4D97-AF65-F5344CB8AC3E}">
        <p14:creationId xmlns:p14="http://schemas.microsoft.com/office/powerpoint/2010/main" val="1531928136"/>
      </p:ext>
    </p:extLst>
  </p:cSld>
  <p:clrMapOvr>
    <a:masterClrMapping/>
  </p:clrMapOvr>
  <mc:AlternateContent xmlns:mc="http://schemas.openxmlformats.org/markup-compatibility/2006" xmlns:p14="http://schemas.microsoft.com/office/powerpoint/2010/main">
    <mc:Choice Requires="p14">
      <p:transition p14:dur="250" advClick="0" advTm="4000"/>
    </mc:Choice>
    <mc:Fallback xmlns="">
      <p:transition advClick="0" advTm="4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52BBC-CB96-C247-9945-7A726D2A15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3F0A898-74DB-934A-AFC9-5027FFB840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09A835-4FB3-FB43-89E6-8D7F0CFC415E}"/>
              </a:ext>
            </a:extLst>
          </p:cNvPr>
          <p:cNvSpPr>
            <a:spLocks noGrp="1"/>
          </p:cNvSpPr>
          <p:nvPr>
            <p:ph type="dt" sz="half" idx="10"/>
          </p:nvPr>
        </p:nvSpPr>
        <p:spPr/>
        <p:txBody>
          <a:bodyPr/>
          <a:lstStyle/>
          <a:p>
            <a:fld id="{268DE25E-C7EA-4881-8F3B-96E380AA6096}" type="datetime1">
              <a:rPr lang="en-US" smtClean="0"/>
              <a:t>4/13/2023</a:t>
            </a:fld>
            <a:endParaRPr lang="en-US"/>
          </a:p>
        </p:txBody>
      </p:sp>
      <p:sp>
        <p:nvSpPr>
          <p:cNvPr id="5" name="Footer Placeholder 4">
            <a:extLst>
              <a:ext uri="{FF2B5EF4-FFF2-40B4-BE49-F238E27FC236}">
                <a16:creationId xmlns:a16="http://schemas.microsoft.com/office/drawing/2014/main" id="{803DBBA5-C695-364B-98EE-6FE801773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D46745-AB46-2A4D-A3EF-0C5E9055CFF4}"/>
              </a:ext>
            </a:extLst>
          </p:cNvPr>
          <p:cNvSpPr>
            <a:spLocks noGrp="1"/>
          </p:cNvSpPr>
          <p:nvPr>
            <p:ph type="sldNum" sz="quarter" idx="12"/>
          </p:nvPr>
        </p:nvSpPr>
        <p:spPr/>
        <p:txBody>
          <a:bodyPr/>
          <a:lstStyle/>
          <a:p>
            <a:fld id="{3DBC32AD-6838-F246-800F-DA344A0FD9D1}" type="slidenum">
              <a:rPr lang="en-US" smtClean="0"/>
              <a:t>‹#›</a:t>
            </a:fld>
            <a:endParaRPr lang="en-US"/>
          </a:p>
        </p:txBody>
      </p:sp>
    </p:spTree>
    <p:extLst>
      <p:ext uri="{BB962C8B-B14F-4D97-AF65-F5344CB8AC3E}">
        <p14:creationId xmlns:p14="http://schemas.microsoft.com/office/powerpoint/2010/main" val="2456634570"/>
      </p:ext>
    </p:extLst>
  </p:cSld>
  <p:clrMapOvr>
    <a:masterClrMapping/>
  </p:clrMapOvr>
  <mc:AlternateContent xmlns:mc="http://schemas.openxmlformats.org/markup-compatibility/2006" xmlns:p14="http://schemas.microsoft.com/office/powerpoint/2010/main">
    <mc:Choice Requires="p14">
      <p:transition p14:dur="250" advClick="0" advTm="4000"/>
    </mc:Choice>
    <mc:Fallback xmlns="">
      <p:transition advClick="0" advTm="4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D72AE-5878-234F-A025-F90F2647B8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05A37C-B555-6E44-80E0-ADF674E264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B843C3-0324-EE4B-BA52-0BAD65E7DD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C7C4E4-7B3F-9048-8A0D-D13A098A67EE}"/>
              </a:ext>
            </a:extLst>
          </p:cNvPr>
          <p:cNvSpPr>
            <a:spLocks noGrp="1"/>
          </p:cNvSpPr>
          <p:nvPr>
            <p:ph type="dt" sz="half" idx="10"/>
          </p:nvPr>
        </p:nvSpPr>
        <p:spPr/>
        <p:txBody>
          <a:bodyPr/>
          <a:lstStyle/>
          <a:p>
            <a:fld id="{81C44570-ED6D-4701-99B8-7FFBF9DEED38}" type="datetime1">
              <a:rPr lang="en-US" smtClean="0"/>
              <a:t>4/13/2023</a:t>
            </a:fld>
            <a:endParaRPr lang="en-US"/>
          </a:p>
        </p:txBody>
      </p:sp>
      <p:sp>
        <p:nvSpPr>
          <p:cNvPr id="6" name="Footer Placeholder 5">
            <a:extLst>
              <a:ext uri="{FF2B5EF4-FFF2-40B4-BE49-F238E27FC236}">
                <a16:creationId xmlns:a16="http://schemas.microsoft.com/office/drawing/2014/main" id="{0AC06486-D9E5-3F42-97AF-542B25C93C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8D1A7D-845D-3845-BC9B-8CC2981C9106}"/>
              </a:ext>
            </a:extLst>
          </p:cNvPr>
          <p:cNvSpPr>
            <a:spLocks noGrp="1"/>
          </p:cNvSpPr>
          <p:nvPr>
            <p:ph type="sldNum" sz="quarter" idx="12"/>
          </p:nvPr>
        </p:nvSpPr>
        <p:spPr/>
        <p:txBody>
          <a:bodyPr/>
          <a:lstStyle/>
          <a:p>
            <a:fld id="{3DBC32AD-6838-F246-800F-DA344A0FD9D1}" type="slidenum">
              <a:rPr lang="en-US" smtClean="0"/>
              <a:t>‹#›</a:t>
            </a:fld>
            <a:endParaRPr lang="en-US"/>
          </a:p>
        </p:txBody>
      </p:sp>
    </p:spTree>
    <p:extLst>
      <p:ext uri="{BB962C8B-B14F-4D97-AF65-F5344CB8AC3E}">
        <p14:creationId xmlns:p14="http://schemas.microsoft.com/office/powerpoint/2010/main" val="1597433577"/>
      </p:ext>
    </p:extLst>
  </p:cSld>
  <p:clrMapOvr>
    <a:masterClrMapping/>
  </p:clrMapOvr>
  <mc:AlternateContent xmlns:mc="http://schemas.openxmlformats.org/markup-compatibility/2006" xmlns:p14="http://schemas.microsoft.com/office/powerpoint/2010/main">
    <mc:Choice Requires="p14">
      <p:transition p14:dur="250" advClick="0" advTm="4000"/>
    </mc:Choice>
    <mc:Fallback xmlns="">
      <p:transition advClick="0" advTm="4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BC377-8096-7347-914A-E864304C7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B6A561-4BF5-E645-A6F3-37CEB32979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F9E6E0-0989-EB45-92C3-D4D3B1AA74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4F826B-31E8-E94D-BE92-6209CDD8E3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0591B1-5C59-594D-85A8-BA7946C915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5F2300-5DF4-0A47-90B5-0A6E75CD3CC2}"/>
              </a:ext>
            </a:extLst>
          </p:cNvPr>
          <p:cNvSpPr>
            <a:spLocks noGrp="1"/>
          </p:cNvSpPr>
          <p:nvPr>
            <p:ph type="dt" sz="half" idx="10"/>
          </p:nvPr>
        </p:nvSpPr>
        <p:spPr/>
        <p:txBody>
          <a:bodyPr/>
          <a:lstStyle/>
          <a:p>
            <a:fld id="{5F3C489D-680B-4294-870C-9054053128FC}" type="datetime1">
              <a:rPr lang="en-US" smtClean="0"/>
              <a:t>4/13/2023</a:t>
            </a:fld>
            <a:endParaRPr lang="en-US"/>
          </a:p>
        </p:txBody>
      </p:sp>
      <p:sp>
        <p:nvSpPr>
          <p:cNvPr id="8" name="Footer Placeholder 7">
            <a:extLst>
              <a:ext uri="{FF2B5EF4-FFF2-40B4-BE49-F238E27FC236}">
                <a16:creationId xmlns:a16="http://schemas.microsoft.com/office/drawing/2014/main" id="{F439801E-B206-EF41-B2E0-71BF691E58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C7BAE6-378C-4147-AA70-A90D4ACE2F40}"/>
              </a:ext>
            </a:extLst>
          </p:cNvPr>
          <p:cNvSpPr>
            <a:spLocks noGrp="1"/>
          </p:cNvSpPr>
          <p:nvPr>
            <p:ph type="sldNum" sz="quarter" idx="12"/>
          </p:nvPr>
        </p:nvSpPr>
        <p:spPr/>
        <p:txBody>
          <a:bodyPr/>
          <a:lstStyle/>
          <a:p>
            <a:fld id="{3DBC32AD-6838-F246-800F-DA344A0FD9D1}" type="slidenum">
              <a:rPr lang="en-US" smtClean="0"/>
              <a:t>‹#›</a:t>
            </a:fld>
            <a:endParaRPr lang="en-US"/>
          </a:p>
        </p:txBody>
      </p:sp>
    </p:spTree>
    <p:extLst>
      <p:ext uri="{BB962C8B-B14F-4D97-AF65-F5344CB8AC3E}">
        <p14:creationId xmlns:p14="http://schemas.microsoft.com/office/powerpoint/2010/main" val="1875723429"/>
      </p:ext>
    </p:extLst>
  </p:cSld>
  <p:clrMapOvr>
    <a:masterClrMapping/>
  </p:clrMapOvr>
  <mc:AlternateContent xmlns:mc="http://schemas.openxmlformats.org/markup-compatibility/2006" xmlns:p14="http://schemas.microsoft.com/office/powerpoint/2010/main">
    <mc:Choice Requires="p14">
      <p:transition p14:dur="250" advClick="0" advTm="4000"/>
    </mc:Choice>
    <mc:Fallback xmlns="">
      <p:transition advClick="0" advTm="4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FBE71-2C17-E248-8FAE-D672B52444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847E9F-AF8D-8246-9B74-40CF479C904E}"/>
              </a:ext>
            </a:extLst>
          </p:cNvPr>
          <p:cNvSpPr>
            <a:spLocks noGrp="1"/>
          </p:cNvSpPr>
          <p:nvPr>
            <p:ph type="dt" sz="half" idx="10"/>
          </p:nvPr>
        </p:nvSpPr>
        <p:spPr/>
        <p:txBody>
          <a:bodyPr/>
          <a:lstStyle/>
          <a:p>
            <a:fld id="{C8CD50E4-5B72-4512-8964-D69B6B8CD5A1}" type="datetime1">
              <a:rPr lang="en-US" smtClean="0"/>
              <a:t>4/13/2023</a:t>
            </a:fld>
            <a:endParaRPr lang="en-US"/>
          </a:p>
        </p:txBody>
      </p:sp>
      <p:sp>
        <p:nvSpPr>
          <p:cNvPr id="4" name="Footer Placeholder 3">
            <a:extLst>
              <a:ext uri="{FF2B5EF4-FFF2-40B4-BE49-F238E27FC236}">
                <a16:creationId xmlns:a16="http://schemas.microsoft.com/office/drawing/2014/main" id="{BEE299D5-C972-954D-9DD6-9C6F011BAC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4DB3B9-B333-5A44-B368-A03FFC42C36B}"/>
              </a:ext>
            </a:extLst>
          </p:cNvPr>
          <p:cNvSpPr>
            <a:spLocks noGrp="1"/>
          </p:cNvSpPr>
          <p:nvPr>
            <p:ph type="sldNum" sz="quarter" idx="12"/>
          </p:nvPr>
        </p:nvSpPr>
        <p:spPr/>
        <p:txBody>
          <a:bodyPr/>
          <a:lstStyle/>
          <a:p>
            <a:fld id="{3DBC32AD-6838-F246-800F-DA344A0FD9D1}" type="slidenum">
              <a:rPr lang="en-US" smtClean="0"/>
              <a:t>‹#›</a:t>
            </a:fld>
            <a:endParaRPr lang="en-US"/>
          </a:p>
        </p:txBody>
      </p:sp>
    </p:spTree>
    <p:extLst>
      <p:ext uri="{BB962C8B-B14F-4D97-AF65-F5344CB8AC3E}">
        <p14:creationId xmlns:p14="http://schemas.microsoft.com/office/powerpoint/2010/main" val="3698201604"/>
      </p:ext>
    </p:extLst>
  </p:cSld>
  <p:clrMapOvr>
    <a:masterClrMapping/>
  </p:clrMapOvr>
  <mc:AlternateContent xmlns:mc="http://schemas.openxmlformats.org/markup-compatibility/2006" xmlns:p14="http://schemas.microsoft.com/office/powerpoint/2010/main">
    <mc:Choice Requires="p14">
      <p:transition p14:dur="250" advClick="0" advTm="4000"/>
    </mc:Choice>
    <mc:Fallback xmlns="">
      <p:transition advClick="0" advTm="4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6C9B9-5EA3-F340-87BB-2AEE2E76ECC4}"/>
              </a:ext>
            </a:extLst>
          </p:cNvPr>
          <p:cNvSpPr>
            <a:spLocks noGrp="1"/>
          </p:cNvSpPr>
          <p:nvPr>
            <p:ph type="dt" sz="half" idx="10"/>
          </p:nvPr>
        </p:nvSpPr>
        <p:spPr/>
        <p:txBody>
          <a:bodyPr/>
          <a:lstStyle/>
          <a:p>
            <a:fld id="{3FAC1F98-795C-4164-AD4D-0DB776CC4F54}" type="datetime1">
              <a:rPr lang="en-US" smtClean="0"/>
              <a:t>4/13/2023</a:t>
            </a:fld>
            <a:endParaRPr lang="en-US"/>
          </a:p>
        </p:txBody>
      </p:sp>
      <p:sp>
        <p:nvSpPr>
          <p:cNvPr id="3" name="Footer Placeholder 2">
            <a:extLst>
              <a:ext uri="{FF2B5EF4-FFF2-40B4-BE49-F238E27FC236}">
                <a16:creationId xmlns:a16="http://schemas.microsoft.com/office/drawing/2014/main" id="{7B734D87-8205-B046-8E7B-043B4BED18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4C26D4-FE8C-9A40-8540-F23CDABFC10F}"/>
              </a:ext>
            </a:extLst>
          </p:cNvPr>
          <p:cNvSpPr>
            <a:spLocks noGrp="1"/>
          </p:cNvSpPr>
          <p:nvPr>
            <p:ph type="sldNum" sz="quarter" idx="12"/>
          </p:nvPr>
        </p:nvSpPr>
        <p:spPr/>
        <p:txBody>
          <a:bodyPr/>
          <a:lstStyle/>
          <a:p>
            <a:fld id="{3DBC32AD-6838-F246-800F-DA344A0FD9D1}" type="slidenum">
              <a:rPr lang="en-US" smtClean="0"/>
              <a:t>‹#›</a:t>
            </a:fld>
            <a:endParaRPr lang="en-US"/>
          </a:p>
        </p:txBody>
      </p:sp>
    </p:spTree>
    <p:extLst>
      <p:ext uri="{BB962C8B-B14F-4D97-AF65-F5344CB8AC3E}">
        <p14:creationId xmlns:p14="http://schemas.microsoft.com/office/powerpoint/2010/main" val="3836361496"/>
      </p:ext>
    </p:extLst>
  </p:cSld>
  <p:clrMapOvr>
    <a:masterClrMapping/>
  </p:clrMapOvr>
  <mc:AlternateContent xmlns:mc="http://schemas.openxmlformats.org/markup-compatibility/2006" xmlns:p14="http://schemas.microsoft.com/office/powerpoint/2010/main">
    <mc:Choice Requires="p14">
      <p:transition p14:dur="250" advClick="0" advTm="4000"/>
    </mc:Choice>
    <mc:Fallback xmlns="">
      <p:transition advClick="0" advTm="4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9036C-5688-9744-9555-B2F52C80E2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CA9175-D3F8-2E46-BB4A-D85B2A712A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C40C09-C322-7347-9921-22DD1911E4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20D4E8-71E3-8343-AE8D-6541B59073E2}"/>
              </a:ext>
            </a:extLst>
          </p:cNvPr>
          <p:cNvSpPr>
            <a:spLocks noGrp="1"/>
          </p:cNvSpPr>
          <p:nvPr>
            <p:ph type="dt" sz="half" idx="10"/>
          </p:nvPr>
        </p:nvSpPr>
        <p:spPr/>
        <p:txBody>
          <a:bodyPr/>
          <a:lstStyle/>
          <a:p>
            <a:fld id="{4CA94ABA-8A5A-495D-8502-991E6FD81840}" type="datetime1">
              <a:rPr lang="en-US" smtClean="0"/>
              <a:t>4/13/2023</a:t>
            </a:fld>
            <a:endParaRPr lang="en-US"/>
          </a:p>
        </p:txBody>
      </p:sp>
      <p:sp>
        <p:nvSpPr>
          <p:cNvPr id="6" name="Footer Placeholder 5">
            <a:extLst>
              <a:ext uri="{FF2B5EF4-FFF2-40B4-BE49-F238E27FC236}">
                <a16:creationId xmlns:a16="http://schemas.microsoft.com/office/drawing/2014/main" id="{EA5F8253-EEF4-F343-A0C2-3547286974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F7B635-F2CA-2A42-B114-D8C2F96E9DCF}"/>
              </a:ext>
            </a:extLst>
          </p:cNvPr>
          <p:cNvSpPr>
            <a:spLocks noGrp="1"/>
          </p:cNvSpPr>
          <p:nvPr>
            <p:ph type="sldNum" sz="quarter" idx="12"/>
          </p:nvPr>
        </p:nvSpPr>
        <p:spPr/>
        <p:txBody>
          <a:bodyPr/>
          <a:lstStyle/>
          <a:p>
            <a:fld id="{3DBC32AD-6838-F246-800F-DA344A0FD9D1}" type="slidenum">
              <a:rPr lang="en-US" smtClean="0"/>
              <a:t>‹#›</a:t>
            </a:fld>
            <a:endParaRPr lang="en-US"/>
          </a:p>
        </p:txBody>
      </p:sp>
    </p:spTree>
    <p:extLst>
      <p:ext uri="{BB962C8B-B14F-4D97-AF65-F5344CB8AC3E}">
        <p14:creationId xmlns:p14="http://schemas.microsoft.com/office/powerpoint/2010/main" val="719659002"/>
      </p:ext>
    </p:extLst>
  </p:cSld>
  <p:clrMapOvr>
    <a:masterClrMapping/>
  </p:clrMapOvr>
  <mc:AlternateContent xmlns:mc="http://schemas.openxmlformats.org/markup-compatibility/2006" xmlns:p14="http://schemas.microsoft.com/office/powerpoint/2010/main">
    <mc:Choice Requires="p14">
      <p:transition p14:dur="250" advClick="0" advTm="4000"/>
    </mc:Choice>
    <mc:Fallback xmlns="">
      <p:transition advClick="0" advTm="4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74339-3388-C545-A3DC-718754FB96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3BE9A3-B975-164A-A81D-0F29410480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55EDA7-A223-4242-AB2D-F6B494FE99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7874CE-E75F-9B4B-9FA2-272552AA0CE7}"/>
              </a:ext>
            </a:extLst>
          </p:cNvPr>
          <p:cNvSpPr>
            <a:spLocks noGrp="1"/>
          </p:cNvSpPr>
          <p:nvPr>
            <p:ph type="dt" sz="half" idx="10"/>
          </p:nvPr>
        </p:nvSpPr>
        <p:spPr/>
        <p:txBody>
          <a:bodyPr/>
          <a:lstStyle/>
          <a:p>
            <a:fld id="{8A11AFB3-E42A-483B-B8DE-EE7D7D9F08BA}" type="datetime1">
              <a:rPr lang="en-US" smtClean="0"/>
              <a:t>4/13/2023</a:t>
            </a:fld>
            <a:endParaRPr lang="en-US"/>
          </a:p>
        </p:txBody>
      </p:sp>
      <p:sp>
        <p:nvSpPr>
          <p:cNvPr id="6" name="Footer Placeholder 5">
            <a:extLst>
              <a:ext uri="{FF2B5EF4-FFF2-40B4-BE49-F238E27FC236}">
                <a16:creationId xmlns:a16="http://schemas.microsoft.com/office/drawing/2014/main" id="{26573F95-0610-9E4A-9D52-887400D7C6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4067A7-796C-4C4C-8F9D-454D547B021E}"/>
              </a:ext>
            </a:extLst>
          </p:cNvPr>
          <p:cNvSpPr>
            <a:spLocks noGrp="1"/>
          </p:cNvSpPr>
          <p:nvPr>
            <p:ph type="sldNum" sz="quarter" idx="12"/>
          </p:nvPr>
        </p:nvSpPr>
        <p:spPr/>
        <p:txBody>
          <a:bodyPr/>
          <a:lstStyle/>
          <a:p>
            <a:fld id="{3DBC32AD-6838-F246-800F-DA344A0FD9D1}" type="slidenum">
              <a:rPr lang="en-US" smtClean="0"/>
              <a:t>‹#›</a:t>
            </a:fld>
            <a:endParaRPr lang="en-US"/>
          </a:p>
        </p:txBody>
      </p:sp>
    </p:spTree>
    <p:extLst>
      <p:ext uri="{BB962C8B-B14F-4D97-AF65-F5344CB8AC3E}">
        <p14:creationId xmlns:p14="http://schemas.microsoft.com/office/powerpoint/2010/main" val="3671248093"/>
      </p:ext>
    </p:extLst>
  </p:cSld>
  <p:clrMapOvr>
    <a:masterClrMapping/>
  </p:clrMapOvr>
  <mc:AlternateContent xmlns:mc="http://schemas.openxmlformats.org/markup-compatibility/2006" xmlns:p14="http://schemas.microsoft.com/office/powerpoint/2010/main">
    <mc:Choice Requires="p14">
      <p:transition p14:dur="250" advClick="0" advTm="4000"/>
    </mc:Choice>
    <mc:Fallback xmlns="">
      <p:transition advClick="0" advTm="4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0DC255-A3EC-294A-9C63-FD10BE136A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5BBB9E-0845-FA4B-AF1C-64899F3A55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5D48E2-2BF5-8746-AAFB-B807E80FB2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1CE019-3783-48E1-AC73-264FD51616B9}" type="datetime1">
              <a:rPr lang="en-US" smtClean="0"/>
              <a:t>4/13/2023</a:t>
            </a:fld>
            <a:endParaRPr lang="en-US"/>
          </a:p>
        </p:txBody>
      </p:sp>
      <p:sp>
        <p:nvSpPr>
          <p:cNvPr id="5" name="Footer Placeholder 4">
            <a:extLst>
              <a:ext uri="{FF2B5EF4-FFF2-40B4-BE49-F238E27FC236}">
                <a16:creationId xmlns:a16="http://schemas.microsoft.com/office/drawing/2014/main" id="{A3BAD4C1-B0E5-074B-827F-624C522D40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144B87-FAE3-E945-9F99-FBA29BDE4E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BC32AD-6838-F246-800F-DA344A0FD9D1}" type="slidenum">
              <a:rPr lang="en-US" smtClean="0"/>
              <a:t>‹#›</a:t>
            </a:fld>
            <a:endParaRPr lang="en-US"/>
          </a:p>
        </p:txBody>
      </p:sp>
    </p:spTree>
    <p:extLst>
      <p:ext uri="{BB962C8B-B14F-4D97-AF65-F5344CB8AC3E}">
        <p14:creationId xmlns:p14="http://schemas.microsoft.com/office/powerpoint/2010/main" val="18710278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250" advClick="0" advTm="4000"/>
    </mc:Choice>
    <mc:Fallback xmlns="">
      <p:transition advClick="0" advTm="4000"/>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0DC255-A3EC-294A-9C63-FD10BE136A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5BBB9E-0845-FA4B-AF1C-64899F3A55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5D48E2-2BF5-8746-AAFB-B807E80FB2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1A46B4-36DA-4356-BE8C-31BC1E8D3A47}" type="datetime1">
              <a:rPr lang="en-US" smtClean="0"/>
              <a:t>4/13/2023</a:t>
            </a:fld>
            <a:endParaRPr lang="en-US"/>
          </a:p>
        </p:txBody>
      </p:sp>
      <p:sp>
        <p:nvSpPr>
          <p:cNvPr id="5" name="Footer Placeholder 4">
            <a:extLst>
              <a:ext uri="{FF2B5EF4-FFF2-40B4-BE49-F238E27FC236}">
                <a16:creationId xmlns:a16="http://schemas.microsoft.com/office/drawing/2014/main" id="{A3BAD4C1-B0E5-074B-827F-624C522D40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144B87-FAE3-E945-9F99-FBA29BDE4E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BC32AD-6838-F246-800F-DA344A0FD9D1}" type="slidenum">
              <a:rPr lang="en-US" smtClean="0"/>
              <a:t>‹#›</a:t>
            </a:fld>
            <a:endParaRPr lang="en-US"/>
          </a:p>
        </p:txBody>
      </p:sp>
    </p:spTree>
    <p:extLst>
      <p:ext uri="{BB962C8B-B14F-4D97-AF65-F5344CB8AC3E}">
        <p14:creationId xmlns:p14="http://schemas.microsoft.com/office/powerpoint/2010/main" val="37281456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250" advClick="0" advTm="4000"/>
    </mc:Choice>
    <mc:Fallback xmlns="">
      <p:transition advClick="0" advTm="4000"/>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7.jp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023DF55A-F0D5-3992-4DB2-07E4700588C8}"/>
              </a:ext>
            </a:extLst>
          </p:cNvPr>
          <p:cNvPicPr>
            <a:picLocks noChangeAspect="1"/>
          </p:cNvPicPr>
          <p:nvPr/>
        </p:nvPicPr>
        <p:blipFill>
          <a:blip r:embed="rId2"/>
          <a:stretch>
            <a:fillRect/>
          </a:stretch>
        </p:blipFill>
        <p:spPr>
          <a:xfrm>
            <a:off x="0" y="0"/>
            <a:ext cx="9144000" cy="6400800"/>
          </a:xfrm>
          <a:prstGeom prst="rect">
            <a:avLst/>
          </a:prstGeom>
        </p:spPr>
      </p:pic>
      <p:pic>
        <p:nvPicPr>
          <p:cNvPr id="6" name="Picture 5" descr="Logo&#10;&#10;Description automatically generated">
            <a:extLst>
              <a:ext uri="{FF2B5EF4-FFF2-40B4-BE49-F238E27FC236}">
                <a16:creationId xmlns:a16="http://schemas.microsoft.com/office/drawing/2014/main" id="{85824E8D-4F5A-5248-BC6D-B07E9CADAEC5}"/>
              </a:ext>
            </a:extLst>
          </p:cNvPr>
          <p:cNvPicPr>
            <a:picLocks noChangeAspect="1"/>
          </p:cNvPicPr>
          <p:nvPr/>
        </p:nvPicPr>
        <p:blipFill>
          <a:blip r:embed="rId3"/>
          <a:stretch>
            <a:fillRect/>
          </a:stretch>
        </p:blipFill>
        <p:spPr>
          <a:xfrm>
            <a:off x="3676650" y="920877"/>
            <a:ext cx="4620902" cy="5016246"/>
          </a:xfrm>
          <a:prstGeom prst="rect">
            <a:avLst/>
          </a:prstGeom>
        </p:spPr>
      </p:pic>
    </p:spTree>
    <p:extLst>
      <p:ext uri="{BB962C8B-B14F-4D97-AF65-F5344CB8AC3E}">
        <p14:creationId xmlns:p14="http://schemas.microsoft.com/office/powerpoint/2010/main" val="3995076995"/>
      </p:ext>
    </p:extLst>
  </p:cSld>
  <p:clrMapOvr>
    <a:masterClrMapping/>
  </p:clrMapOvr>
  <mc:AlternateContent xmlns:mc="http://schemas.openxmlformats.org/markup-compatibility/2006" xmlns:p14="http://schemas.microsoft.com/office/powerpoint/2010/main">
    <mc:Choice Requires="p14">
      <p:transition p14:dur="250" advClick="0" advTm="4000"/>
    </mc:Choice>
    <mc:Fallback xmlns="">
      <p:transition advClick="0" advTm="4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B31A38F-F40F-924C-973C-2DA1A71BF26B}"/>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A575A28-FBBD-E1ED-B55E-0681677587B7}"/>
              </a:ext>
            </a:extLst>
          </p:cNvPr>
          <p:cNvSpPr txBox="1"/>
          <p:nvPr/>
        </p:nvSpPr>
        <p:spPr>
          <a:xfrm>
            <a:off x="544660" y="853885"/>
            <a:ext cx="10183042" cy="458652"/>
          </a:xfrm>
          <a:prstGeom prst="rect">
            <a:avLst/>
          </a:prstGeom>
          <a:noFill/>
        </p:spPr>
        <p:txBody>
          <a:bodyPr wrap="square">
            <a:spAutoFit/>
          </a:bodyPr>
          <a:lstStyle/>
          <a:p>
            <a:pPr marL="285750" indent="-285750" algn="just" eaLnBrk="1" hangingPunct="1">
              <a:lnSpc>
                <a:spcPct val="80000"/>
              </a:lnSpc>
              <a:buClr>
                <a:schemeClr val="accent1"/>
              </a:buClr>
              <a:buFont typeface="Wingdings" panose="05000000000000000000" pitchFamily="2" charset="2"/>
              <a:buChar char="§"/>
              <a:defRPr/>
            </a:pPr>
            <a:endParaRPr lang="en-US" altLang="en-US" b="1" dirty="0"/>
          </a:p>
          <a:p>
            <a:pPr marL="0" marR="0">
              <a:lnSpc>
                <a:spcPts val="1125"/>
              </a:lnSpc>
              <a:spcBef>
                <a:spcPts val="0"/>
              </a:spcBef>
              <a:spcAft>
                <a:spcPts val="0"/>
              </a:spcAft>
            </a:pPr>
            <a:r>
              <a:rPr lang="en-US" sz="115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p:txBody>
      </p:sp>
      <p:pic>
        <p:nvPicPr>
          <p:cNvPr id="3" name="Picture 2">
            <a:extLst>
              <a:ext uri="{FF2B5EF4-FFF2-40B4-BE49-F238E27FC236}">
                <a16:creationId xmlns:a16="http://schemas.microsoft.com/office/drawing/2014/main" id="{C8672FAD-1A6F-96F3-0037-AD329BBD216F}"/>
              </a:ext>
            </a:extLst>
          </p:cNvPr>
          <p:cNvPicPr>
            <a:picLocks noChangeAspect="1"/>
          </p:cNvPicPr>
          <p:nvPr/>
        </p:nvPicPr>
        <p:blipFill>
          <a:blip r:embed="rId4"/>
          <a:stretch>
            <a:fillRect/>
          </a:stretch>
        </p:blipFill>
        <p:spPr>
          <a:xfrm>
            <a:off x="941741" y="1318660"/>
            <a:ext cx="10058400" cy="4271355"/>
          </a:xfrm>
          <a:prstGeom prst="rect">
            <a:avLst/>
          </a:prstGeom>
        </p:spPr>
      </p:pic>
      <p:sp>
        <p:nvSpPr>
          <p:cNvPr id="2" name="TextBox 1">
            <a:extLst>
              <a:ext uri="{FF2B5EF4-FFF2-40B4-BE49-F238E27FC236}">
                <a16:creationId xmlns:a16="http://schemas.microsoft.com/office/drawing/2014/main" id="{1D7398AC-0D85-0CE4-C7FE-62A22C83212A}"/>
              </a:ext>
            </a:extLst>
          </p:cNvPr>
          <p:cNvSpPr txBox="1"/>
          <p:nvPr/>
        </p:nvSpPr>
        <p:spPr>
          <a:xfrm>
            <a:off x="1649692" y="735291"/>
            <a:ext cx="7880808" cy="461665"/>
          </a:xfrm>
          <a:prstGeom prst="rect">
            <a:avLst/>
          </a:prstGeom>
          <a:noFill/>
        </p:spPr>
        <p:txBody>
          <a:bodyPr wrap="square" rtlCol="0">
            <a:spAutoFit/>
          </a:bodyPr>
          <a:lstStyle/>
          <a:p>
            <a:r>
              <a:rPr lang="en-US" sz="2400" b="1" dirty="0">
                <a:solidFill>
                  <a:srgbClr val="C00000"/>
                </a:solidFill>
              </a:rPr>
              <a:t>Hartford Community Court – The Justice Community Garden</a:t>
            </a:r>
          </a:p>
        </p:txBody>
      </p:sp>
    </p:spTree>
    <p:extLst>
      <p:ext uri="{BB962C8B-B14F-4D97-AF65-F5344CB8AC3E}">
        <p14:creationId xmlns:p14="http://schemas.microsoft.com/office/powerpoint/2010/main" val="2588310812"/>
      </p:ext>
    </p:extLst>
  </p:cSld>
  <p:clrMapOvr>
    <a:masterClrMapping/>
  </p:clrMapOvr>
  <mc:AlternateContent xmlns:mc="http://schemas.openxmlformats.org/markup-compatibility/2006" xmlns:p14="http://schemas.microsoft.com/office/powerpoint/2010/main">
    <mc:Choice Requires="p14">
      <p:transition p14:dur="250" advClick="0" advTm="4000"/>
    </mc:Choice>
    <mc:Fallback xmlns="">
      <p:transition advClick="0" advTm="4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B31A38F-F40F-924C-973C-2DA1A71BF26B}"/>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A575A28-FBBD-E1ED-B55E-0681677587B7}"/>
              </a:ext>
            </a:extLst>
          </p:cNvPr>
          <p:cNvSpPr txBox="1"/>
          <p:nvPr/>
        </p:nvSpPr>
        <p:spPr>
          <a:xfrm>
            <a:off x="544659" y="853885"/>
            <a:ext cx="10832177" cy="6149376"/>
          </a:xfrm>
          <a:prstGeom prst="rect">
            <a:avLst/>
          </a:prstGeom>
          <a:noFill/>
        </p:spPr>
        <p:txBody>
          <a:bodyPr wrap="square">
            <a:spAutoFit/>
          </a:bodyPr>
          <a:lstStyle/>
          <a:p>
            <a:pPr algn="ctr" eaLnBrk="1" hangingPunct="1">
              <a:lnSpc>
                <a:spcPct val="90000"/>
              </a:lnSpc>
              <a:buClr>
                <a:srgbClr val="00CC00"/>
              </a:buClr>
              <a:defRPr/>
            </a:pPr>
            <a:r>
              <a:rPr lang="en-US" altLang="en-US" sz="3200" b="1" dirty="0">
                <a:solidFill>
                  <a:srgbClr val="C00000"/>
                </a:solidFill>
              </a:rPr>
              <a:t>Work Release Program (</a:t>
            </a:r>
            <a:r>
              <a:rPr lang="en-US" altLang="en-US" sz="3200" b="1" dirty="0" err="1">
                <a:solidFill>
                  <a:srgbClr val="C00000"/>
                </a:solidFill>
              </a:rPr>
              <a:t>WRP</a:t>
            </a:r>
            <a:r>
              <a:rPr lang="en-US" altLang="en-US" sz="3200" b="1" dirty="0">
                <a:solidFill>
                  <a:srgbClr val="C00000"/>
                </a:solidFill>
              </a:rPr>
              <a:t>): Est. 1995     </a:t>
            </a:r>
          </a:p>
          <a:p>
            <a:pPr algn="just" eaLnBrk="1" hangingPunct="1">
              <a:lnSpc>
                <a:spcPct val="80000"/>
              </a:lnSpc>
              <a:buClr>
                <a:schemeClr val="accent1"/>
              </a:buClr>
              <a:defRPr/>
            </a:pPr>
            <a:endParaRPr lang="en-US" altLang="en-US" sz="1800" b="1" dirty="0"/>
          </a:p>
          <a:p>
            <a:pPr marL="285750" indent="-285750" algn="just" eaLnBrk="1" hangingPunct="1">
              <a:lnSpc>
                <a:spcPct val="80000"/>
              </a:lnSpc>
              <a:buClr>
                <a:schemeClr val="accent1"/>
              </a:buClr>
              <a:buFont typeface="Wingdings" panose="05000000000000000000" pitchFamily="2" charset="2"/>
              <a:buChar char="§"/>
              <a:defRPr/>
            </a:pPr>
            <a:endParaRPr lang="en-US" altLang="en-US" b="1" dirty="0"/>
          </a:p>
          <a:p>
            <a:pPr marL="285750" indent="-285750" algn="just">
              <a:lnSpc>
                <a:spcPct val="80000"/>
              </a:lnSpc>
              <a:buClr>
                <a:schemeClr val="accent1"/>
              </a:buClr>
              <a:buFont typeface="Wingdings" panose="05000000000000000000" pitchFamily="2" charset="2"/>
              <a:buChar char="§"/>
              <a:defRPr/>
            </a:pPr>
            <a:r>
              <a:rPr lang="en-US" altLang="en-US" sz="2400" b="1" dirty="0"/>
              <a:t>24 beds; 90-120 day program;</a:t>
            </a:r>
          </a:p>
          <a:p>
            <a:pPr marL="285750" indent="-285750" algn="just">
              <a:lnSpc>
                <a:spcPct val="80000"/>
              </a:lnSpc>
              <a:buClr>
                <a:schemeClr val="accent1"/>
              </a:buClr>
              <a:buFont typeface="Wingdings" panose="05000000000000000000" pitchFamily="2" charset="2"/>
              <a:buChar char="§"/>
              <a:defRPr/>
            </a:pPr>
            <a:endParaRPr lang="en-US" altLang="en-US" sz="2400" b="1" dirty="0"/>
          </a:p>
          <a:p>
            <a:pPr marL="285750" indent="-285750" algn="just" eaLnBrk="1" hangingPunct="1">
              <a:lnSpc>
                <a:spcPct val="80000"/>
              </a:lnSpc>
              <a:buClr>
                <a:schemeClr val="accent1"/>
              </a:buClr>
              <a:buFont typeface="Wingdings" panose="05000000000000000000" pitchFamily="2" charset="2"/>
              <a:buChar char="§"/>
              <a:defRPr/>
            </a:pPr>
            <a:r>
              <a:rPr lang="en-US" altLang="en-US" sz="2400" b="1" dirty="0"/>
              <a:t>A residential program for men on parole completing the last part of their prison sentence;</a:t>
            </a:r>
          </a:p>
          <a:p>
            <a:pPr marL="285750" indent="-285750" algn="just" eaLnBrk="1" hangingPunct="1">
              <a:lnSpc>
                <a:spcPct val="80000"/>
              </a:lnSpc>
              <a:buClr>
                <a:schemeClr val="accent1"/>
              </a:buClr>
              <a:buFont typeface="Wingdings" panose="05000000000000000000" pitchFamily="2" charset="2"/>
              <a:buChar char="§"/>
              <a:defRPr/>
            </a:pPr>
            <a:endParaRPr lang="en-US" altLang="en-US" sz="2400" b="1" dirty="0"/>
          </a:p>
          <a:p>
            <a:pPr marL="285750" indent="-285750" algn="just" eaLnBrk="1" hangingPunct="1">
              <a:lnSpc>
                <a:spcPct val="80000"/>
              </a:lnSpc>
              <a:buClr>
                <a:schemeClr val="accent1"/>
              </a:buClr>
              <a:buFont typeface="Wingdings" panose="05000000000000000000" pitchFamily="2" charset="2"/>
              <a:buChar char="§"/>
              <a:defRPr/>
            </a:pPr>
            <a:r>
              <a:rPr lang="en-US" altLang="en-US" sz="2400" b="1" dirty="0"/>
              <a:t>Transitional housing, employment assistance, financial education, basic needs support;</a:t>
            </a:r>
          </a:p>
          <a:p>
            <a:pPr marL="285750" indent="-285750" algn="just" eaLnBrk="1" hangingPunct="1">
              <a:lnSpc>
                <a:spcPct val="80000"/>
              </a:lnSpc>
              <a:buClr>
                <a:schemeClr val="accent1"/>
              </a:buClr>
              <a:buFont typeface="Wingdings" panose="05000000000000000000" pitchFamily="2" charset="2"/>
              <a:buChar char="§"/>
              <a:defRPr/>
            </a:pPr>
            <a:endParaRPr lang="en-US" altLang="en-US" sz="2400" b="1" dirty="0"/>
          </a:p>
          <a:p>
            <a:pPr marL="285750" indent="-285750" algn="just" eaLnBrk="1" hangingPunct="1">
              <a:lnSpc>
                <a:spcPct val="80000"/>
              </a:lnSpc>
              <a:buClr>
                <a:schemeClr val="accent1"/>
              </a:buClr>
              <a:buFont typeface="Wingdings" panose="05000000000000000000" pitchFamily="2" charset="2"/>
              <a:buChar char="§"/>
              <a:defRPr/>
            </a:pPr>
            <a:r>
              <a:rPr lang="en-US" altLang="en-US" sz="2400" b="1" dirty="0"/>
              <a:t>Men are assessed using the Ohio Risk Assessment System (ORAS) – in CT this is known as SCORES, which is another risk-need assessment;</a:t>
            </a:r>
          </a:p>
          <a:p>
            <a:pPr marL="285750" indent="-285750" algn="just" eaLnBrk="1" hangingPunct="1">
              <a:lnSpc>
                <a:spcPct val="80000"/>
              </a:lnSpc>
              <a:buClr>
                <a:schemeClr val="accent1"/>
              </a:buClr>
              <a:buFont typeface="Wingdings" panose="05000000000000000000" pitchFamily="2" charset="2"/>
              <a:buChar char="§"/>
              <a:defRPr/>
            </a:pPr>
            <a:endParaRPr lang="en-US" altLang="en-US" sz="2400" b="1" dirty="0"/>
          </a:p>
          <a:p>
            <a:pPr marL="285750" indent="-285750" algn="just" eaLnBrk="1" hangingPunct="1">
              <a:lnSpc>
                <a:spcPct val="80000"/>
              </a:lnSpc>
              <a:buClr>
                <a:schemeClr val="accent1"/>
              </a:buClr>
              <a:buFont typeface="Wingdings" panose="05000000000000000000" pitchFamily="2" charset="2"/>
              <a:buChar char="§"/>
              <a:defRPr/>
            </a:pPr>
            <a:r>
              <a:rPr lang="en-US" altLang="en-US" sz="2400" b="1" dirty="0"/>
              <a:t>Strategic Case Management services;</a:t>
            </a:r>
          </a:p>
          <a:p>
            <a:pPr marL="285750" indent="-285750" algn="just" eaLnBrk="1" hangingPunct="1">
              <a:lnSpc>
                <a:spcPct val="80000"/>
              </a:lnSpc>
              <a:buClr>
                <a:schemeClr val="accent1"/>
              </a:buClr>
              <a:buFont typeface="Wingdings" panose="05000000000000000000" pitchFamily="2" charset="2"/>
              <a:buChar char="§"/>
              <a:defRPr/>
            </a:pPr>
            <a:endParaRPr lang="en-US" altLang="en-US" sz="2400" b="1" dirty="0"/>
          </a:p>
          <a:p>
            <a:pPr marL="285750" indent="-285750" algn="just" eaLnBrk="1" hangingPunct="1">
              <a:lnSpc>
                <a:spcPct val="80000"/>
              </a:lnSpc>
              <a:buClr>
                <a:schemeClr val="accent1"/>
              </a:buClr>
              <a:buFont typeface="Wingdings" panose="05000000000000000000" pitchFamily="2" charset="2"/>
              <a:buChar char="§"/>
              <a:defRPr/>
            </a:pPr>
            <a:r>
              <a:rPr lang="en-US" altLang="en-US" sz="2400" b="1" dirty="0"/>
              <a:t>Each participant pays rent and manages their income, which helps them understand basic finances and budgeting in preparation for their release home.</a:t>
            </a:r>
          </a:p>
          <a:p>
            <a:br>
              <a:rPr lang="en-US" sz="2400" dirty="0"/>
            </a:br>
            <a:endParaRPr lang="en-US" sz="2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004466120"/>
      </p:ext>
    </p:extLst>
  </p:cSld>
  <p:clrMapOvr>
    <a:masterClrMapping/>
  </p:clrMapOvr>
  <mc:AlternateContent xmlns:mc="http://schemas.openxmlformats.org/markup-compatibility/2006" xmlns:p14="http://schemas.microsoft.com/office/powerpoint/2010/main">
    <mc:Choice Requires="p14">
      <p:transition p14:dur="250" advClick="0" advTm="4000"/>
    </mc:Choice>
    <mc:Fallback xmlns="">
      <p:transition advClick="0" advTm="4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B31A38F-F40F-924C-973C-2DA1A71BF26B}"/>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A575A28-FBBD-E1ED-B55E-0681677587B7}"/>
              </a:ext>
            </a:extLst>
          </p:cNvPr>
          <p:cNvSpPr txBox="1"/>
          <p:nvPr/>
        </p:nvSpPr>
        <p:spPr>
          <a:xfrm>
            <a:off x="544660" y="853885"/>
            <a:ext cx="10183042" cy="5158335"/>
          </a:xfrm>
          <a:prstGeom prst="rect">
            <a:avLst/>
          </a:prstGeom>
          <a:noFill/>
        </p:spPr>
        <p:txBody>
          <a:bodyPr wrap="square">
            <a:spAutoFit/>
          </a:bodyPr>
          <a:lstStyle/>
          <a:p>
            <a:pPr algn="ctr" eaLnBrk="1" hangingPunct="1">
              <a:lnSpc>
                <a:spcPct val="90000"/>
              </a:lnSpc>
              <a:buClr>
                <a:srgbClr val="00CC00"/>
              </a:buClr>
              <a:defRPr/>
            </a:pPr>
            <a:r>
              <a:rPr lang="en-US" altLang="en-US" sz="3200" b="1" dirty="0">
                <a:solidFill>
                  <a:srgbClr val="C00000"/>
                </a:solidFill>
              </a:rPr>
              <a:t>Prison Arts Program: Est. 1978</a:t>
            </a:r>
          </a:p>
          <a:p>
            <a:pPr algn="just" eaLnBrk="1" hangingPunct="1">
              <a:lnSpc>
                <a:spcPct val="80000"/>
              </a:lnSpc>
              <a:buClr>
                <a:schemeClr val="accent1"/>
              </a:buClr>
              <a:defRPr/>
            </a:pPr>
            <a:endParaRPr lang="en-US" altLang="en-US" sz="1800" b="1" dirty="0"/>
          </a:p>
          <a:p>
            <a:pPr marL="285750" indent="-285750" algn="just" eaLnBrk="1" hangingPunct="1">
              <a:lnSpc>
                <a:spcPct val="80000"/>
              </a:lnSpc>
              <a:buClr>
                <a:schemeClr val="accent1"/>
              </a:buClr>
              <a:buFont typeface="Wingdings" panose="05000000000000000000" pitchFamily="2" charset="2"/>
              <a:buChar char="§"/>
              <a:defRPr/>
            </a:pPr>
            <a:endParaRPr lang="en-US" altLang="en-US" b="1" dirty="0"/>
          </a:p>
          <a:p>
            <a:pPr marL="285750" indent="-285750" algn="just">
              <a:lnSpc>
                <a:spcPct val="80000"/>
              </a:lnSpc>
              <a:buClr>
                <a:schemeClr val="accent1"/>
              </a:buClr>
              <a:buFont typeface="Wingdings" panose="05000000000000000000" pitchFamily="2" charset="2"/>
              <a:buChar char="§"/>
              <a:defRPr/>
            </a:pPr>
            <a:r>
              <a:rPr lang="en-US" altLang="en-US" sz="2400" b="1" dirty="0"/>
              <a:t>CPA’s longest running program!</a:t>
            </a:r>
          </a:p>
          <a:p>
            <a:pPr marL="285750" indent="-285750" algn="just">
              <a:lnSpc>
                <a:spcPct val="80000"/>
              </a:lnSpc>
              <a:buClr>
                <a:schemeClr val="accent1"/>
              </a:buClr>
              <a:buFont typeface="Wingdings" panose="05000000000000000000" pitchFamily="2" charset="2"/>
              <a:buChar char="§"/>
              <a:defRPr/>
            </a:pPr>
            <a:endParaRPr lang="en-US" altLang="en-US" sz="2400" b="1" dirty="0"/>
          </a:p>
          <a:p>
            <a:pPr marL="285750" indent="-285750" algn="just">
              <a:lnSpc>
                <a:spcPct val="80000"/>
              </a:lnSpc>
              <a:buClr>
                <a:schemeClr val="accent1"/>
              </a:buClr>
              <a:buFont typeface="Wingdings" panose="05000000000000000000" pitchFamily="2" charset="2"/>
              <a:buChar char="§"/>
              <a:defRPr/>
            </a:pPr>
            <a:r>
              <a:rPr lang="en-US" altLang="en-US" sz="2400" b="1" dirty="0"/>
              <a:t>Works inside CT prisons and on the outside as individuals return to the community.</a:t>
            </a:r>
          </a:p>
          <a:p>
            <a:pPr marL="285750" indent="-285750" algn="just">
              <a:lnSpc>
                <a:spcPct val="80000"/>
              </a:lnSpc>
              <a:buClr>
                <a:schemeClr val="accent1"/>
              </a:buClr>
              <a:buFont typeface="Wingdings" panose="05000000000000000000" pitchFamily="2" charset="2"/>
              <a:buChar char="§"/>
              <a:defRPr/>
            </a:pPr>
            <a:endParaRPr lang="en-US" altLang="en-US" sz="2400" b="1" dirty="0"/>
          </a:p>
          <a:p>
            <a:pPr marL="285750" indent="-285750" algn="just">
              <a:lnSpc>
                <a:spcPct val="80000"/>
              </a:lnSpc>
              <a:buClr>
                <a:schemeClr val="accent1"/>
              </a:buClr>
              <a:buFont typeface="Wingdings" panose="05000000000000000000" pitchFamily="2" charset="2"/>
              <a:buChar char="§"/>
              <a:defRPr/>
            </a:pPr>
            <a:r>
              <a:rPr lang="en-US" altLang="en-US" sz="2400" b="1" dirty="0"/>
              <a:t>Positively &amp; constructively changes the lives of people who are incarcerated and the prison environment by encouraging: </a:t>
            </a:r>
          </a:p>
          <a:p>
            <a:pPr marL="742950" lvl="1" indent="-285750" algn="just">
              <a:lnSpc>
                <a:spcPct val="80000"/>
              </a:lnSpc>
              <a:buClr>
                <a:schemeClr val="accent1"/>
              </a:buClr>
              <a:buFont typeface="Wingdings" panose="05000000000000000000" pitchFamily="2" charset="2"/>
              <a:buChar char="§"/>
              <a:defRPr/>
            </a:pPr>
            <a:r>
              <a:rPr lang="en-US" altLang="en-US" sz="2400" b="1" dirty="0"/>
              <a:t>Creativity</a:t>
            </a:r>
          </a:p>
          <a:p>
            <a:pPr marL="742950" lvl="1" indent="-285750" algn="just">
              <a:lnSpc>
                <a:spcPct val="80000"/>
              </a:lnSpc>
              <a:buClr>
                <a:schemeClr val="accent1"/>
              </a:buClr>
              <a:buFont typeface="Wingdings" panose="05000000000000000000" pitchFamily="2" charset="2"/>
              <a:buChar char="§"/>
              <a:defRPr/>
            </a:pPr>
            <a:r>
              <a:rPr lang="en-US" altLang="en-US" sz="2400" b="1" dirty="0"/>
              <a:t>Self-discipline</a:t>
            </a:r>
          </a:p>
          <a:p>
            <a:pPr marL="742950" lvl="1" indent="-285750" algn="just">
              <a:lnSpc>
                <a:spcPct val="80000"/>
              </a:lnSpc>
              <a:buClr>
                <a:schemeClr val="accent1"/>
              </a:buClr>
              <a:buFont typeface="Wingdings" panose="05000000000000000000" pitchFamily="2" charset="2"/>
              <a:buChar char="§"/>
              <a:defRPr/>
            </a:pPr>
            <a:r>
              <a:rPr lang="en-US" altLang="en-US" sz="2400" b="1" dirty="0"/>
              <a:t>Work ethic</a:t>
            </a:r>
          </a:p>
          <a:p>
            <a:pPr marL="742950" lvl="1" indent="-285750" algn="just">
              <a:lnSpc>
                <a:spcPct val="80000"/>
              </a:lnSpc>
              <a:buClr>
                <a:schemeClr val="accent1"/>
              </a:buClr>
              <a:buFont typeface="Wingdings" panose="05000000000000000000" pitchFamily="2" charset="2"/>
              <a:buChar char="§"/>
              <a:defRPr/>
            </a:pPr>
            <a:r>
              <a:rPr lang="en-US" altLang="en-US" sz="2400" b="1" dirty="0"/>
              <a:t>Self-esteem</a:t>
            </a:r>
          </a:p>
          <a:p>
            <a:pPr marL="742950" lvl="1" indent="-285750" algn="just">
              <a:lnSpc>
                <a:spcPct val="80000"/>
              </a:lnSpc>
              <a:buClr>
                <a:schemeClr val="accent1"/>
              </a:buClr>
              <a:buFont typeface="Wingdings" panose="05000000000000000000" pitchFamily="2" charset="2"/>
              <a:buChar char="§"/>
              <a:defRPr/>
            </a:pPr>
            <a:r>
              <a:rPr lang="en-US" altLang="en-US" sz="2400" b="1" dirty="0"/>
              <a:t>Technical and communication skills</a:t>
            </a:r>
          </a:p>
          <a:p>
            <a:pPr marL="742950" lvl="1" indent="-285750" algn="just">
              <a:lnSpc>
                <a:spcPct val="80000"/>
              </a:lnSpc>
              <a:buClr>
                <a:schemeClr val="accent1"/>
              </a:buClr>
              <a:buFont typeface="Wingdings" panose="05000000000000000000" pitchFamily="2" charset="2"/>
              <a:buChar char="§"/>
              <a:defRPr/>
            </a:pPr>
            <a:r>
              <a:rPr lang="en-US" altLang="en-US" sz="2400" b="1" dirty="0"/>
              <a:t>Introspection</a:t>
            </a:r>
          </a:p>
          <a:p>
            <a:br>
              <a:rPr lang="en-US" sz="1100" dirty="0"/>
            </a:br>
            <a:endParaRPr lang="en-US" sz="11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983555518"/>
      </p:ext>
    </p:extLst>
  </p:cSld>
  <p:clrMapOvr>
    <a:masterClrMapping/>
  </p:clrMapOvr>
  <mc:AlternateContent xmlns:mc="http://schemas.openxmlformats.org/markup-compatibility/2006" xmlns:p14="http://schemas.microsoft.com/office/powerpoint/2010/main">
    <mc:Choice Requires="p14">
      <p:transition p14:dur="250" advClick="0" advTm="4000"/>
    </mc:Choice>
    <mc:Fallback xmlns="">
      <p:transition advClick="0" advTm="4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B31A38F-F40F-924C-973C-2DA1A71BF26B}"/>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A575A28-FBBD-E1ED-B55E-0681677587B7}"/>
              </a:ext>
            </a:extLst>
          </p:cNvPr>
          <p:cNvSpPr txBox="1"/>
          <p:nvPr/>
        </p:nvSpPr>
        <p:spPr>
          <a:xfrm>
            <a:off x="544660" y="853885"/>
            <a:ext cx="10183042" cy="430887"/>
          </a:xfrm>
          <a:prstGeom prst="rect">
            <a:avLst/>
          </a:prstGeom>
          <a:noFill/>
        </p:spPr>
        <p:txBody>
          <a:bodyPr wrap="square">
            <a:spAutoFit/>
          </a:bodyPr>
          <a:lstStyle/>
          <a:p>
            <a:br>
              <a:rPr lang="en-US" sz="1100" dirty="0"/>
            </a:br>
            <a:endParaRPr lang="en-US" sz="1100" dirty="0">
              <a:effectLst/>
              <a:latin typeface="Calibri" panose="020F0502020204030204" pitchFamily="34" charset="0"/>
              <a:ea typeface="Calibri" panose="020F0502020204030204" pitchFamily="34" charset="0"/>
            </a:endParaRPr>
          </a:p>
        </p:txBody>
      </p:sp>
      <p:pic>
        <p:nvPicPr>
          <p:cNvPr id="3" name="Picture 2" descr="Map&#10;&#10;Description automatically generated">
            <a:extLst>
              <a:ext uri="{FF2B5EF4-FFF2-40B4-BE49-F238E27FC236}">
                <a16:creationId xmlns:a16="http://schemas.microsoft.com/office/drawing/2014/main" id="{A10619E0-44F7-4395-A21F-4869D87AB6E3}"/>
              </a:ext>
            </a:extLst>
          </p:cNvPr>
          <p:cNvPicPr>
            <a:picLocks noChangeAspect="1"/>
          </p:cNvPicPr>
          <p:nvPr/>
        </p:nvPicPr>
        <p:blipFill>
          <a:blip r:embed="rId4"/>
          <a:stretch>
            <a:fillRect/>
          </a:stretch>
        </p:blipFill>
        <p:spPr>
          <a:xfrm>
            <a:off x="3761872" y="502920"/>
            <a:ext cx="4044215" cy="5852160"/>
          </a:xfrm>
          <a:prstGeom prst="rect">
            <a:avLst/>
          </a:prstGeom>
        </p:spPr>
      </p:pic>
    </p:spTree>
    <p:extLst>
      <p:ext uri="{BB962C8B-B14F-4D97-AF65-F5344CB8AC3E}">
        <p14:creationId xmlns:p14="http://schemas.microsoft.com/office/powerpoint/2010/main" val="489698822"/>
      </p:ext>
    </p:extLst>
  </p:cSld>
  <p:clrMapOvr>
    <a:masterClrMapping/>
  </p:clrMapOvr>
  <mc:AlternateContent xmlns:mc="http://schemas.openxmlformats.org/markup-compatibility/2006" xmlns:p14="http://schemas.microsoft.com/office/powerpoint/2010/main">
    <mc:Choice Requires="p14">
      <p:transition p14:dur="250" advClick="0" advTm="4000"/>
    </mc:Choice>
    <mc:Fallback xmlns="">
      <p:transition advClick="0" advTm="4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B31A38F-F40F-924C-973C-2DA1A71BF26B}"/>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A575A28-FBBD-E1ED-B55E-0681677587B7}"/>
              </a:ext>
            </a:extLst>
          </p:cNvPr>
          <p:cNvSpPr txBox="1"/>
          <p:nvPr/>
        </p:nvSpPr>
        <p:spPr>
          <a:xfrm>
            <a:off x="544660" y="853885"/>
            <a:ext cx="10183042" cy="6137065"/>
          </a:xfrm>
          <a:prstGeom prst="rect">
            <a:avLst/>
          </a:prstGeom>
          <a:noFill/>
        </p:spPr>
        <p:txBody>
          <a:bodyPr wrap="square">
            <a:spAutoFit/>
          </a:bodyPr>
          <a:lstStyle/>
          <a:p>
            <a:pPr algn="ctr" eaLnBrk="1" hangingPunct="1">
              <a:lnSpc>
                <a:spcPct val="90000"/>
              </a:lnSpc>
              <a:buClr>
                <a:srgbClr val="00CC00"/>
              </a:buClr>
              <a:defRPr/>
            </a:pPr>
            <a:r>
              <a:rPr lang="en-US" altLang="en-US" sz="3200" b="1" dirty="0">
                <a:solidFill>
                  <a:srgbClr val="C00000"/>
                </a:solidFill>
              </a:rPr>
              <a:t>REGIONS Programs for Youth </a:t>
            </a:r>
          </a:p>
          <a:p>
            <a:pPr algn="ctr" eaLnBrk="1" hangingPunct="1">
              <a:lnSpc>
                <a:spcPct val="90000"/>
              </a:lnSpc>
              <a:buClr>
                <a:srgbClr val="00CC00"/>
              </a:buClr>
              <a:defRPr/>
            </a:pPr>
            <a:r>
              <a:rPr lang="en-US" altLang="en-US" sz="2400" b="1" dirty="0">
                <a:solidFill>
                  <a:srgbClr val="C00000"/>
                </a:solidFill>
              </a:rPr>
              <a:t>(Hamden Secure and Hartford Staff Secure)</a:t>
            </a:r>
          </a:p>
          <a:p>
            <a:pPr algn="just" eaLnBrk="1" hangingPunct="1">
              <a:lnSpc>
                <a:spcPct val="80000"/>
              </a:lnSpc>
              <a:buClr>
                <a:schemeClr val="accent1"/>
              </a:buClr>
              <a:defRPr/>
            </a:pPr>
            <a:endParaRPr lang="en-US" altLang="en-US" sz="1800" b="1" dirty="0"/>
          </a:p>
          <a:p>
            <a:pPr marL="285750" indent="-285750" algn="just">
              <a:lnSpc>
                <a:spcPct val="80000"/>
              </a:lnSpc>
              <a:buClr>
                <a:schemeClr val="accent1"/>
              </a:buClr>
              <a:buFont typeface="Wingdings" panose="05000000000000000000" pitchFamily="2" charset="2"/>
              <a:buChar char="§"/>
              <a:defRPr/>
            </a:pPr>
            <a:r>
              <a:rPr lang="en-US" altLang="en-US" sz="2000" b="1" dirty="0"/>
              <a:t>Residential treatment for boys ages 14 to 18;</a:t>
            </a:r>
          </a:p>
          <a:p>
            <a:pPr marL="285750" indent="-285750" algn="just">
              <a:lnSpc>
                <a:spcPct val="80000"/>
              </a:lnSpc>
              <a:buClr>
                <a:schemeClr val="accent1"/>
              </a:buClr>
              <a:buFont typeface="Wingdings" panose="05000000000000000000" pitchFamily="2" charset="2"/>
              <a:buChar char="§"/>
              <a:defRPr/>
            </a:pPr>
            <a:endParaRPr lang="en-US" altLang="en-US" sz="2000" b="1" dirty="0"/>
          </a:p>
          <a:p>
            <a:pPr marL="285750" indent="-285750" algn="just">
              <a:lnSpc>
                <a:spcPct val="80000"/>
              </a:lnSpc>
              <a:buClr>
                <a:schemeClr val="accent1"/>
              </a:buClr>
              <a:buFont typeface="Wingdings" panose="05000000000000000000" pitchFamily="2" charset="2"/>
              <a:buChar char="§"/>
              <a:defRPr/>
            </a:pPr>
            <a:r>
              <a:rPr lang="en-US" altLang="en-US" sz="2000" b="1" dirty="0"/>
              <a:t>Provides a home-like setting that integrates concepts of Dialectical Behavior Therapy into culturally diverse services;</a:t>
            </a:r>
          </a:p>
          <a:p>
            <a:pPr marL="285750" indent="-285750" algn="just">
              <a:lnSpc>
                <a:spcPct val="80000"/>
              </a:lnSpc>
              <a:buClr>
                <a:schemeClr val="accent1"/>
              </a:buClr>
              <a:buFont typeface="Wingdings" panose="05000000000000000000" pitchFamily="2" charset="2"/>
              <a:buChar char="§"/>
              <a:defRPr/>
            </a:pPr>
            <a:endParaRPr lang="en-US" altLang="en-US" sz="2000" b="1" dirty="0"/>
          </a:p>
          <a:p>
            <a:pPr marL="285750" indent="-285750" algn="just">
              <a:lnSpc>
                <a:spcPct val="80000"/>
              </a:lnSpc>
              <a:buClr>
                <a:schemeClr val="accent1"/>
              </a:buClr>
              <a:buFont typeface="Wingdings" panose="05000000000000000000" pitchFamily="2" charset="2"/>
              <a:buChar char="§"/>
              <a:defRPr/>
            </a:pPr>
            <a:r>
              <a:rPr lang="en-US" altLang="en-US" sz="2000" b="1" dirty="0"/>
              <a:t>Goal is to use a therapeutic approach to reducing the youths’ risk factors and prevent them from transitioning into the adult justice system;</a:t>
            </a:r>
          </a:p>
          <a:p>
            <a:pPr marL="285750" indent="-285750" algn="just">
              <a:lnSpc>
                <a:spcPct val="80000"/>
              </a:lnSpc>
              <a:buClr>
                <a:schemeClr val="accent1"/>
              </a:buClr>
              <a:buFont typeface="Wingdings" panose="05000000000000000000" pitchFamily="2" charset="2"/>
              <a:buChar char="§"/>
              <a:defRPr/>
            </a:pPr>
            <a:endParaRPr lang="en-US" altLang="en-US" sz="2000" b="1" dirty="0"/>
          </a:p>
          <a:p>
            <a:pPr marL="285750" indent="-285750" algn="just">
              <a:lnSpc>
                <a:spcPct val="80000"/>
              </a:lnSpc>
              <a:buClr>
                <a:schemeClr val="accent1"/>
              </a:buClr>
              <a:buFont typeface="Wingdings" panose="05000000000000000000" pitchFamily="2" charset="2"/>
              <a:buChar char="§"/>
              <a:defRPr/>
            </a:pPr>
            <a:r>
              <a:rPr lang="en-US" altLang="en-US" sz="2000" b="1" dirty="0"/>
              <a:t>Staff help youth develop a positive self-image and coping skills; </a:t>
            </a:r>
          </a:p>
          <a:p>
            <a:pPr marL="285750" indent="-285750" algn="just">
              <a:lnSpc>
                <a:spcPct val="80000"/>
              </a:lnSpc>
              <a:buClr>
                <a:schemeClr val="accent1"/>
              </a:buClr>
              <a:buFont typeface="Wingdings" panose="05000000000000000000" pitchFamily="2" charset="2"/>
              <a:buChar char="§"/>
              <a:defRPr/>
            </a:pPr>
            <a:endParaRPr lang="en-US" altLang="en-US" sz="2000" b="1" dirty="0"/>
          </a:p>
          <a:p>
            <a:pPr marL="285750" indent="-285750" algn="just">
              <a:lnSpc>
                <a:spcPct val="80000"/>
              </a:lnSpc>
              <a:buClr>
                <a:schemeClr val="accent1"/>
              </a:buClr>
              <a:buFont typeface="Wingdings" panose="05000000000000000000" pitchFamily="2" charset="2"/>
              <a:buChar char="§"/>
              <a:defRPr/>
            </a:pPr>
            <a:r>
              <a:rPr lang="en-US" altLang="en-US" sz="2000" b="1" dirty="0"/>
              <a:t>Family in the youth’s life are actively involved;</a:t>
            </a:r>
          </a:p>
          <a:p>
            <a:pPr marL="285750" indent="-285750" algn="just">
              <a:lnSpc>
                <a:spcPct val="80000"/>
              </a:lnSpc>
              <a:buClr>
                <a:schemeClr val="accent1"/>
              </a:buClr>
              <a:buFont typeface="Wingdings" panose="05000000000000000000" pitchFamily="2" charset="2"/>
              <a:buChar char="§"/>
              <a:defRPr/>
            </a:pPr>
            <a:endParaRPr lang="en-US" altLang="en-US" sz="2000" b="1" dirty="0"/>
          </a:p>
          <a:p>
            <a:pPr marL="285750" indent="-285750" algn="just">
              <a:lnSpc>
                <a:spcPct val="80000"/>
              </a:lnSpc>
              <a:buClr>
                <a:schemeClr val="accent1"/>
              </a:buClr>
              <a:buFont typeface="Wingdings" panose="05000000000000000000" pitchFamily="2" charset="2"/>
              <a:buChar char="§"/>
              <a:defRPr/>
            </a:pPr>
            <a:r>
              <a:rPr lang="en-US" altLang="en-US" sz="2000" b="1" dirty="0"/>
              <a:t>Services include:</a:t>
            </a:r>
          </a:p>
          <a:p>
            <a:pPr marL="742950" lvl="1" indent="-285750" algn="just">
              <a:lnSpc>
                <a:spcPct val="80000"/>
              </a:lnSpc>
              <a:buClr>
                <a:schemeClr val="accent1"/>
              </a:buClr>
              <a:buFont typeface="Wingdings" panose="05000000000000000000" pitchFamily="2" charset="2"/>
              <a:buChar char="§"/>
              <a:defRPr/>
            </a:pPr>
            <a:r>
              <a:rPr lang="en-US" altLang="en-US" sz="2000" b="1" dirty="0"/>
              <a:t>In-program school</a:t>
            </a:r>
          </a:p>
          <a:p>
            <a:pPr marL="742950" lvl="1" indent="-285750" algn="just">
              <a:lnSpc>
                <a:spcPct val="80000"/>
              </a:lnSpc>
              <a:buClr>
                <a:schemeClr val="accent1"/>
              </a:buClr>
              <a:buFont typeface="Wingdings" panose="05000000000000000000" pitchFamily="2" charset="2"/>
              <a:buChar char="§"/>
              <a:defRPr/>
            </a:pPr>
            <a:r>
              <a:rPr lang="en-US" altLang="en-US" sz="2000" b="1" dirty="0"/>
              <a:t>Vocational Training</a:t>
            </a:r>
          </a:p>
          <a:p>
            <a:pPr marL="742950" lvl="1" indent="-285750" algn="just">
              <a:lnSpc>
                <a:spcPct val="80000"/>
              </a:lnSpc>
              <a:buClr>
                <a:schemeClr val="accent1"/>
              </a:buClr>
              <a:buFont typeface="Wingdings" panose="05000000000000000000" pitchFamily="2" charset="2"/>
              <a:buChar char="§"/>
              <a:defRPr/>
            </a:pPr>
            <a:r>
              <a:rPr lang="en-US" altLang="en-US" sz="2000" b="1" dirty="0"/>
              <a:t>Physical fitness</a:t>
            </a:r>
          </a:p>
          <a:p>
            <a:pPr marL="742950" lvl="1" indent="-285750" algn="just">
              <a:lnSpc>
                <a:spcPct val="80000"/>
              </a:lnSpc>
              <a:buClr>
                <a:schemeClr val="accent1"/>
              </a:buClr>
              <a:buFont typeface="Wingdings" panose="05000000000000000000" pitchFamily="2" charset="2"/>
              <a:buChar char="§"/>
              <a:defRPr/>
            </a:pPr>
            <a:r>
              <a:rPr lang="en-US" altLang="en-US" sz="2000" b="1" dirty="0"/>
              <a:t>Enrichment Projects</a:t>
            </a:r>
          </a:p>
          <a:p>
            <a:pPr marL="742950" lvl="1" indent="-285750" algn="just">
              <a:lnSpc>
                <a:spcPct val="80000"/>
              </a:lnSpc>
              <a:buClr>
                <a:schemeClr val="accent1"/>
              </a:buClr>
              <a:buFont typeface="Wingdings" panose="05000000000000000000" pitchFamily="2" charset="2"/>
              <a:buChar char="§"/>
              <a:defRPr/>
            </a:pPr>
            <a:r>
              <a:rPr lang="en-US" altLang="en-US" sz="2000" b="1" dirty="0"/>
              <a:t>Mental Health &amp; Medical Care</a:t>
            </a:r>
          </a:p>
          <a:p>
            <a:pPr algn="l" fontAlgn="base"/>
            <a:endParaRPr lang="en-US" b="0" i="0" dirty="0">
              <a:solidFill>
                <a:srgbClr val="1E547F"/>
              </a:solidFill>
              <a:effectLst/>
              <a:latin typeface="Open Sans" panose="020B0606030504020204" pitchFamily="34" charset="0"/>
            </a:endParaRPr>
          </a:p>
          <a:p>
            <a:br>
              <a:rPr lang="en-US" sz="1100" dirty="0"/>
            </a:br>
            <a:endParaRPr lang="en-US" sz="11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037659549"/>
      </p:ext>
    </p:extLst>
  </p:cSld>
  <p:clrMapOvr>
    <a:masterClrMapping/>
  </p:clrMapOvr>
  <mc:AlternateContent xmlns:mc="http://schemas.openxmlformats.org/markup-compatibility/2006" xmlns:p14="http://schemas.microsoft.com/office/powerpoint/2010/main">
    <mc:Choice Requires="p14">
      <p:transition p14:dur="250" advClick="0" advTm="4000"/>
    </mc:Choice>
    <mc:Fallback xmlns="">
      <p:transition advClick="0" advTm="4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B31A38F-F40F-924C-973C-2DA1A71BF26B}"/>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A575A28-FBBD-E1ED-B55E-0681677587B7}"/>
              </a:ext>
            </a:extLst>
          </p:cNvPr>
          <p:cNvSpPr txBox="1"/>
          <p:nvPr/>
        </p:nvSpPr>
        <p:spPr>
          <a:xfrm>
            <a:off x="544660" y="853885"/>
            <a:ext cx="10183042" cy="341632"/>
          </a:xfrm>
          <a:prstGeom prst="rect">
            <a:avLst/>
          </a:prstGeom>
          <a:noFill/>
        </p:spPr>
        <p:txBody>
          <a:bodyPr wrap="square">
            <a:spAutoFit/>
          </a:bodyPr>
          <a:lstStyle/>
          <a:p>
            <a:pPr algn="ctr" eaLnBrk="1" hangingPunct="1">
              <a:lnSpc>
                <a:spcPct val="90000"/>
              </a:lnSpc>
              <a:buClr>
                <a:srgbClr val="00CC00"/>
              </a:buClr>
              <a:defRPr/>
            </a:pPr>
            <a:r>
              <a:rPr lang="en-US" altLang="en-US" sz="1800" b="1" dirty="0">
                <a:solidFill>
                  <a:srgbClr val="C00000"/>
                </a:solidFill>
              </a:rPr>
              <a:t>Youth at Hamden REGIONS Secure learning the Forklift Simulator</a:t>
            </a:r>
          </a:p>
        </p:txBody>
      </p:sp>
      <p:pic>
        <p:nvPicPr>
          <p:cNvPr id="3" name="Picture 2" descr="A picture containing text, person&#10;&#10;Description automatically generated">
            <a:extLst>
              <a:ext uri="{FF2B5EF4-FFF2-40B4-BE49-F238E27FC236}">
                <a16:creationId xmlns:a16="http://schemas.microsoft.com/office/drawing/2014/main" id="{A28A0369-AB0E-7EFF-1929-444F19F348D5}"/>
              </a:ext>
            </a:extLst>
          </p:cNvPr>
          <p:cNvPicPr>
            <a:picLocks noChangeAspect="1"/>
          </p:cNvPicPr>
          <p:nvPr/>
        </p:nvPicPr>
        <p:blipFill>
          <a:blip r:embed="rId4"/>
          <a:stretch>
            <a:fillRect/>
          </a:stretch>
        </p:blipFill>
        <p:spPr>
          <a:xfrm>
            <a:off x="2484749" y="1351798"/>
            <a:ext cx="6959600" cy="4908550"/>
          </a:xfrm>
          <a:prstGeom prst="rect">
            <a:avLst/>
          </a:prstGeom>
        </p:spPr>
      </p:pic>
    </p:spTree>
    <p:extLst>
      <p:ext uri="{BB962C8B-B14F-4D97-AF65-F5344CB8AC3E}">
        <p14:creationId xmlns:p14="http://schemas.microsoft.com/office/powerpoint/2010/main" val="275379641"/>
      </p:ext>
    </p:extLst>
  </p:cSld>
  <p:clrMapOvr>
    <a:masterClrMapping/>
  </p:clrMapOvr>
  <mc:AlternateContent xmlns:mc="http://schemas.openxmlformats.org/markup-compatibility/2006" xmlns:p14="http://schemas.microsoft.com/office/powerpoint/2010/main">
    <mc:Choice Requires="p14">
      <p:transition p14:dur="250" advClick="0" advTm="4000"/>
    </mc:Choice>
    <mc:Fallback xmlns="">
      <p:transition advClick="0" advTm="4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B31A38F-F40F-924C-973C-2DA1A71BF26B}"/>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A575A28-FBBD-E1ED-B55E-0681677587B7}"/>
              </a:ext>
            </a:extLst>
          </p:cNvPr>
          <p:cNvSpPr txBox="1"/>
          <p:nvPr/>
        </p:nvSpPr>
        <p:spPr>
          <a:xfrm>
            <a:off x="544660" y="853885"/>
            <a:ext cx="10183042" cy="7294305"/>
          </a:xfrm>
          <a:prstGeom prst="rect">
            <a:avLst/>
          </a:prstGeom>
          <a:noFill/>
        </p:spPr>
        <p:txBody>
          <a:bodyPr wrap="square">
            <a:spAutoFit/>
          </a:bodyPr>
          <a:lstStyle/>
          <a:p>
            <a:pPr algn="ctr" eaLnBrk="1" hangingPunct="1">
              <a:lnSpc>
                <a:spcPct val="90000"/>
              </a:lnSpc>
              <a:buClr>
                <a:srgbClr val="00CC00"/>
              </a:buClr>
              <a:defRPr/>
            </a:pPr>
            <a:r>
              <a:rPr lang="en-US" altLang="en-US" sz="3200" b="1" dirty="0">
                <a:solidFill>
                  <a:srgbClr val="C00000"/>
                </a:solidFill>
              </a:rPr>
              <a:t>Early Screening and Intervention Units</a:t>
            </a:r>
          </a:p>
          <a:p>
            <a:pPr algn="ctr" eaLnBrk="1" hangingPunct="1">
              <a:lnSpc>
                <a:spcPct val="90000"/>
              </a:lnSpc>
              <a:buClr>
                <a:srgbClr val="00CC00"/>
              </a:buClr>
              <a:defRPr/>
            </a:pPr>
            <a:endParaRPr lang="en-US" altLang="en-US" sz="2400" b="1" dirty="0">
              <a:solidFill>
                <a:srgbClr val="C00000"/>
              </a:solidFill>
            </a:endParaRPr>
          </a:p>
          <a:p>
            <a:pPr marL="285750" indent="-285750" algn="just">
              <a:lnSpc>
                <a:spcPct val="80000"/>
              </a:lnSpc>
              <a:buClr>
                <a:schemeClr val="accent1"/>
              </a:buClr>
              <a:buFont typeface="Wingdings" panose="05000000000000000000" pitchFamily="2" charset="2"/>
              <a:buChar char="§"/>
              <a:defRPr/>
            </a:pPr>
            <a:r>
              <a:rPr lang="en-US" altLang="en-US" sz="2400" b="1" dirty="0"/>
              <a:t>Locations:  Hartford Community Court and Waterbury Court;</a:t>
            </a:r>
          </a:p>
          <a:p>
            <a:pPr algn="just">
              <a:lnSpc>
                <a:spcPct val="80000"/>
              </a:lnSpc>
              <a:buClr>
                <a:schemeClr val="accent1"/>
              </a:buClr>
              <a:defRPr/>
            </a:pPr>
            <a:endParaRPr lang="en-US" altLang="en-US" sz="2400" b="1" dirty="0"/>
          </a:p>
          <a:p>
            <a:pPr marL="285750" indent="-285750" algn="just">
              <a:lnSpc>
                <a:spcPct val="80000"/>
              </a:lnSpc>
              <a:buClr>
                <a:schemeClr val="accent1"/>
              </a:buClr>
              <a:buFont typeface="Wingdings" panose="05000000000000000000" pitchFamily="2" charset="2"/>
              <a:buChar char="§"/>
              <a:defRPr/>
            </a:pPr>
            <a:r>
              <a:rPr lang="en-US" sz="2400" b="1" i="0" dirty="0">
                <a:effectLst/>
              </a:rPr>
              <a:t>CPA was one of the organizations that originally piloted these Units together with the Connecticut Division of Criminal Justice before it was implemented in multiple courts across Connecticut.</a:t>
            </a:r>
          </a:p>
          <a:p>
            <a:pPr algn="just">
              <a:lnSpc>
                <a:spcPct val="80000"/>
              </a:lnSpc>
              <a:buClr>
                <a:schemeClr val="accent1"/>
              </a:buClr>
              <a:defRPr/>
            </a:pPr>
            <a:endParaRPr lang="en-US" sz="2400" b="1" i="0" dirty="0">
              <a:effectLst/>
            </a:endParaRPr>
          </a:p>
          <a:p>
            <a:pPr marL="285750" indent="-285750" algn="just">
              <a:lnSpc>
                <a:spcPct val="80000"/>
              </a:lnSpc>
              <a:buClr>
                <a:schemeClr val="accent1"/>
              </a:buClr>
              <a:buFont typeface="Wingdings" panose="05000000000000000000" pitchFamily="2" charset="2"/>
              <a:buChar char="§"/>
              <a:defRPr/>
            </a:pPr>
            <a:r>
              <a:rPr lang="en-US" sz="2400" b="1" i="0" dirty="0">
                <a:effectLst/>
              </a:rPr>
              <a:t>The Units work with people appearing in Court for low-level crimes to identify the person’s underlying causes for their criminal activities and secure the community resources needed to address them. </a:t>
            </a:r>
          </a:p>
          <a:p>
            <a:pPr algn="just">
              <a:lnSpc>
                <a:spcPct val="80000"/>
              </a:lnSpc>
              <a:buClr>
                <a:schemeClr val="accent1"/>
              </a:buClr>
              <a:defRPr/>
            </a:pPr>
            <a:endParaRPr lang="en-US" sz="2400" b="1" i="0" dirty="0">
              <a:effectLst/>
            </a:endParaRPr>
          </a:p>
          <a:p>
            <a:pPr marL="285750" indent="-285750" algn="just">
              <a:lnSpc>
                <a:spcPct val="80000"/>
              </a:lnSpc>
              <a:buClr>
                <a:schemeClr val="accent1"/>
              </a:buClr>
              <a:buFont typeface="Wingdings" panose="05000000000000000000" pitchFamily="2" charset="2"/>
              <a:buChar char="§"/>
              <a:defRPr/>
            </a:pPr>
            <a:r>
              <a:rPr lang="en-US" sz="2400" b="1" i="0" dirty="0">
                <a:effectLst/>
              </a:rPr>
              <a:t>Program works closely with prosecutors to integrate this information with their recommendations to the judge. This allows a person to get the help needed that will likely reduce their future contact with the criminal justice system.</a:t>
            </a:r>
            <a:endParaRPr lang="en-US" altLang="en-US" sz="2400" b="1" dirty="0"/>
          </a:p>
          <a:p>
            <a:pPr marL="285750" indent="-285750" algn="just">
              <a:lnSpc>
                <a:spcPct val="80000"/>
              </a:lnSpc>
              <a:buClr>
                <a:schemeClr val="accent1"/>
              </a:buClr>
              <a:buFont typeface="Wingdings" panose="05000000000000000000" pitchFamily="2" charset="2"/>
              <a:buChar char="§"/>
              <a:defRPr/>
            </a:pPr>
            <a:endParaRPr lang="en-US" altLang="en-US" sz="2400" b="1" dirty="0"/>
          </a:p>
          <a:p>
            <a:pPr eaLnBrk="1" hangingPunct="1">
              <a:lnSpc>
                <a:spcPct val="90000"/>
              </a:lnSpc>
              <a:buClr>
                <a:srgbClr val="00CC00"/>
              </a:buClr>
              <a:defRPr/>
            </a:pPr>
            <a:endParaRPr lang="en-US" altLang="en-US" sz="3200" b="1" dirty="0">
              <a:solidFill>
                <a:srgbClr val="C00000"/>
              </a:solidFill>
            </a:endParaRPr>
          </a:p>
          <a:p>
            <a:pPr algn="just" eaLnBrk="1" hangingPunct="1">
              <a:lnSpc>
                <a:spcPct val="80000"/>
              </a:lnSpc>
              <a:buClr>
                <a:schemeClr val="accent1"/>
              </a:buClr>
              <a:defRPr/>
            </a:pPr>
            <a:endParaRPr lang="en-US" altLang="en-US" sz="1800" b="1" dirty="0"/>
          </a:p>
          <a:p>
            <a:pPr marL="285750" indent="-285750" algn="just" eaLnBrk="1" hangingPunct="1">
              <a:lnSpc>
                <a:spcPct val="80000"/>
              </a:lnSpc>
              <a:buClr>
                <a:schemeClr val="accent1"/>
              </a:buClr>
              <a:buFont typeface="Wingdings" panose="05000000000000000000" pitchFamily="2" charset="2"/>
              <a:buChar char="§"/>
              <a:defRPr/>
            </a:pPr>
            <a:endParaRPr lang="en-US" altLang="en-US" b="1" dirty="0"/>
          </a:p>
          <a:p>
            <a:pPr marL="285750" indent="-285750" algn="just">
              <a:lnSpc>
                <a:spcPct val="80000"/>
              </a:lnSpc>
              <a:buClr>
                <a:schemeClr val="accent1"/>
              </a:buClr>
              <a:buFont typeface="Wingdings" panose="05000000000000000000" pitchFamily="2" charset="2"/>
              <a:buChar char="§"/>
              <a:defRPr/>
            </a:pPr>
            <a:endParaRPr lang="en-US" altLang="en-US" sz="2000" b="1" dirty="0"/>
          </a:p>
          <a:p>
            <a:pPr marL="285750" indent="-285750" algn="just">
              <a:lnSpc>
                <a:spcPct val="80000"/>
              </a:lnSpc>
              <a:buClr>
                <a:schemeClr val="accent1"/>
              </a:buClr>
              <a:buFont typeface="Wingdings" panose="05000000000000000000" pitchFamily="2" charset="2"/>
              <a:buChar char="§"/>
              <a:defRPr/>
            </a:pPr>
            <a:endParaRPr lang="en-US" altLang="en-US" sz="2000" b="1" dirty="0"/>
          </a:p>
          <a:p>
            <a:pPr algn="l" fontAlgn="base"/>
            <a:endParaRPr lang="en-US" b="0" i="0" dirty="0">
              <a:solidFill>
                <a:srgbClr val="1E547F"/>
              </a:solidFill>
              <a:effectLst/>
              <a:latin typeface="Open Sans" panose="020B0606030504020204" pitchFamily="34" charset="0"/>
            </a:endParaRPr>
          </a:p>
          <a:p>
            <a:br>
              <a:rPr lang="en-US" sz="1100" dirty="0"/>
            </a:br>
            <a:endParaRPr lang="en-US" sz="11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969265013"/>
      </p:ext>
    </p:extLst>
  </p:cSld>
  <p:clrMapOvr>
    <a:masterClrMapping/>
  </p:clrMapOvr>
  <mc:AlternateContent xmlns:mc="http://schemas.openxmlformats.org/markup-compatibility/2006" xmlns:p14="http://schemas.microsoft.com/office/powerpoint/2010/main">
    <mc:Choice Requires="p14">
      <p:transition p14:dur="250" advClick="0" advTm="4000"/>
    </mc:Choice>
    <mc:Fallback xmlns="">
      <p:transition advClick="0" advTm="4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B31A38F-F40F-924C-973C-2DA1A71BF26B}"/>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A575A28-FBBD-E1ED-B55E-0681677587B7}"/>
              </a:ext>
            </a:extLst>
          </p:cNvPr>
          <p:cNvSpPr txBox="1"/>
          <p:nvPr/>
        </p:nvSpPr>
        <p:spPr>
          <a:xfrm>
            <a:off x="544659" y="853885"/>
            <a:ext cx="11097991" cy="7552837"/>
          </a:xfrm>
          <a:prstGeom prst="rect">
            <a:avLst/>
          </a:prstGeom>
          <a:noFill/>
        </p:spPr>
        <p:txBody>
          <a:bodyPr wrap="square">
            <a:spAutoFit/>
          </a:bodyPr>
          <a:lstStyle/>
          <a:p>
            <a:pPr algn="ctr" eaLnBrk="1" hangingPunct="1">
              <a:lnSpc>
                <a:spcPct val="90000"/>
              </a:lnSpc>
              <a:buClr>
                <a:srgbClr val="00CC00"/>
              </a:buClr>
              <a:defRPr/>
            </a:pPr>
            <a:r>
              <a:rPr lang="en-US" altLang="en-US" sz="3200" b="1" dirty="0">
                <a:solidFill>
                  <a:srgbClr val="C00000"/>
                </a:solidFill>
              </a:rPr>
              <a:t>Enrichment Program for Youth: Est. 2021</a:t>
            </a:r>
          </a:p>
          <a:p>
            <a:pPr eaLnBrk="1" hangingPunct="1">
              <a:lnSpc>
                <a:spcPct val="90000"/>
              </a:lnSpc>
              <a:buClr>
                <a:srgbClr val="00CC00"/>
              </a:buClr>
              <a:defRPr/>
            </a:pPr>
            <a:endParaRPr lang="en-US" altLang="en-US" sz="3200" b="1" dirty="0">
              <a:solidFill>
                <a:srgbClr val="C00000"/>
              </a:solidFill>
            </a:endParaRPr>
          </a:p>
          <a:p>
            <a:pPr marL="285750" indent="-285750" algn="just">
              <a:lnSpc>
                <a:spcPct val="80000"/>
              </a:lnSpc>
              <a:buClr>
                <a:schemeClr val="accent1"/>
              </a:buClr>
              <a:buFont typeface="Wingdings" panose="05000000000000000000" pitchFamily="2" charset="2"/>
              <a:buChar char="§"/>
              <a:defRPr/>
            </a:pPr>
            <a:r>
              <a:rPr lang="en-US" sz="2400" b="1" dirty="0"/>
              <a:t>Locations:  Hartford and Bridgeport State Detention Centers;</a:t>
            </a:r>
          </a:p>
          <a:p>
            <a:pPr algn="just">
              <a:lnSpc>
                <a:spcPct val="80000"/>
              </a:lnSpc>
              <a:buClr>
                <a:schemeClr val="accent1"/>
              </a:buClr>
              <a:defRPr/>
            </a:pPr>
            <a:endParaRPr lang="en-US" sz="2400" b="1" dirty="0"/>
          </a:p>
          <a:p>
            <a:pPr marL="285750" indent="-285750" algn="just">
              <a:lnSpc>
                <a:spcPct val="80000"/>
              </a:lnSpc>
              <a:buClr>
                <a:schemeClr val="accent1"/>
              </a:buClr>
              <a:buFont typeface="Wingdings" panose="05000000000000000000" pitchFamily="2" charset="2"/>
              <a:buChar char="§"/>
              <a:defRPr/>
            </a:pPr>
            <a:r>
              <a:rPr lang="en-US" sz="2400" b="1" i="0" dirty="0">
                <a:effectLst/>
              </a:rPr>
              <a:t>Program provides youth ages 12-18 with an outlet for physical and emotional expression, encourages positive social skills, and creates an opportunity to work with other youth and staff in a different and positive manner.</a:t>
            </a:r>
          </a:p>
          <a:p>
            <a:pPr algn="just">
              <a:lnSpc>
                <a:spcPct val="80000"/>
              </a:lnSpc>
              <a:buClr>
                <a:schemeClr val="accent1"/>
              </a:buClr>
              <a:defRPr/>
            </a:pPr>
            <a:endParaRPr lang="en-US" sz="2400" b="1" i="0" dirty="0">
              <a:effectLst/>
            </a:endParaRPr>
          </a:p>
          <a:p>
            <a:pPr marL="285750" indent="-285750" algn="just">
              <a:lnSpc>
                <a:spcPct val="80000"/>
              </a:lnSpc>
              <a:buClr>
                <a:schemeClr val="accent1"/>
              </a:buClr>
              <a:buFont typeface="Wingdings" panose="05000000000000000000" pitchFamily="2" charset="2"/>
              <a:buChar char="§"/>
              <a:defRPr/>
            </a:pPr>
            <a:r>
              <a:rPr lang="en-US" sz="2400" b="1" i="0" dirty="0">
                <a:effectLst/>
              </a:rPr>
              <a:t>Services include:  Art, Music, Yoga, Dance, Pet Therapy, Life Skills, and Martial Arts.</a:t>
            </a:r>
          </a:p>
          <a:p>
            <a:pPr algn="just">
              <a:lnSpc>
                <a:spcPct val="80000"/>
              </a:lnSpc>
              <a:buClr>
                <a:schemeClr val="accent1"/>
              </a:buClr>
              <a:defRPr/>
            </a:pPr>
            <a:endParaRPr lang="en-US" sz="2400" b="1" i="0" dirty="0">
              <a:effectLst/>
            </a:endParaRPr>
          </a:p>
          <a:p>
            <a:pPr marL="285750" indent="-285750" algn="just">
              <a:lnSpc>
                <a:spcPct val="80000"/>
              </a:lnSpc>
              <a:buClr>
                <a:schemeClr val="accent1"/>
              </a:buClr>
              <a:buFont typeface="Wingdings" panose="05000000000000000000" pitchFamily="2" charset="2"/>
              <a:buChar char="§"/>
              <a:defRPr/>
            </a:pPr>
            <a:r>
              <a:rPr lang="en-US" sz="2400" b="1" i="0" dirty="0">
                <a:effectLst/>
              </a:rPr>
              <a:t>The youth benefit by developing coping skills and experiencing healthy interactions that can continue after their release from detention. </a:t>
            </a:r>
          </a:p>
          <a:p>
            <a:pPr algn="just">
              <a:lnSpc>
                <a:spcPct val="80000"/>
              </a:lnSpc>
              <a:buClr>
                <a:schemeClr val="accent1"/>
              </a:buClr>
              <a:defRPr/>
            </a:pPr>
            <a:endParaRPr lang="en-US" sz="2400" b="1" i="0" dirty="0">
              <a:effectLst/>
            </a:endParaRPr>
          </a:p>
          <a:p>
            <a:pPr marL="285750" indent="-285750" algn="just">
              <a:lnSpc>
                <a:spcPct val="80000"/>
              </a:lnSpc>
              <a:buClr>
                <a:schemeClr val="accent1"/>
              </a:buClr>
              <a:buFont typeface="Wingdings" panose="05000000000000000000" pitchFamily="2" charset="2"/>
              <a:buChar char="§"/>
              <a:defRPr/>
            </a:pPr>
            <a:r>
              <a:rPr lang="en-US" sz="2400" b="1" dirty="0"/>
              <a:t>G</a:t>
            </a:r>
            <a:r>
              <a:rPr lang="en-US" sz="2400" b="1" i="0" dirty="0">
                <a:effectLst/>
              </a:rPr>
              <a:t>oal is to help these </a:t>
            </a:r>
            <a:r>
              <a:rPr lang="en-US" sz="2400" b="1"/>
              <a:t>young people r</a:t>
            </a:r>
            <a:r>
              <a:rPr lang="en-US" sz="2400" b="1" i="0">
                <a:effectLst/>
              </a:rPr>
              <a:t>edirect </a:t>
            </a:r>
            <a:r>
              <a:rPr lang="en-US" sz="2400" b="1" i="0" dirty="0">
                <a:effectLst/>
              </a:rPr>
              <a:t>their energies in positive ways, giving them tools they need to succeed.</a:t>
            </a:r>
          </a:p>
          <a:p>
            <a:pPr marL="285750" indent="-285750" algn="just">
              <a:lnSpc>
                <a:spcPct val="80000"/>
              </a:lnSpc>
              <a:buClr>
                <a:schemeClr val="accent1"/>
              </a:buClr>
              <a:buFont typeface="Wingdings" panose="05000000000000000000" pitchFamily="2" charset="2"/>
              <a:buChar char="§"/>
              <a:defRPr/>
            </a:pPr>
            <a:endParaRPr lang="en-US" sz="2400" b="1" i="0" dirty="0">
              <a:effectLst/>
            </a:endParaRPr>
          </a:p>
          <a:p>
            <a:pPr eaLnBrk="1" hangingPunct="1">
              <a:lnSpc>
                <a:spcPct val="90000"/>
              </a:lnSpc>
              <a:buClr>
                <a:srgbClr val="00CC00"/>
              </a:buClr>
              <a:defRPr/>
            </a:pPr>
            <a:endParaRPr lang="en-US" altLang="en-US" sz="3200" b="1" dirty="0">
              <a:solidFill>
                <a:srgbClr val="C00000"/>
              </a:solidFill>
            </a:endParaRPr>
          </a:p>
          <a:p>
            <a:pPr eaLnBrk="1" hangingPunct="1">
              <a:lnSpc>
                <a:spcPct val="90000"/>
              </a:lnSpc>
              <a:buClr>
                <a:srgbClr val="00CC00"/>
              </a:buClr>
              <a:defRPr/>
            </a:pPr>
            <a:endParaRPr lang="en-US" altLang="en-US" sz="3200" b="1" dirty="0">
              <a:solidFill>
                <a:srgbClr val="C00000"/>
              </a:solidFill>
            </a:endParaRPr>
          </a:p>
          <a:p>
            <a:pPr algn="just" eaLnBrk="1" hangingPunct="1">
              <a:lnSpc>
                <a:spcPct val="80000"/>
              </a:lnSpc>
              <a:buClr>
                <a:schemeClr val="accent1"/>
              </a:buClr>
              <a:defRPr/>
            </a:pPr>
            <a:endParaRPr lang="en-US" altLang="en-US" sz="1800" b="1" dirty="0"/>
          </a:p>
          <a:p>
            <a:pPr marL="285750" indent="-285750" algn="just" eaLnBrk="1" hangingPunct="1">
              <a:lnSpc>
                <a:spcPct val="80000"/>
              </a:lnSpc>
              <a:buClr>
                <a:schemeClr val="accent1"/>
              </a:buClr>
              <a:buFont typeface="Wingdings" panose="05000000000000000000" pitchFamily="2" charset="2"/>
              <a:buChar char="§"/>
              <a:defRPr/>
            </a:pPr>
            <a:endParaRPr lang="en-US" altLang="en-US" b="1" dirty="0"/>
          </a:p>
          <a:p>
            <a:pPr marL="285750" indent="-285750" algn="just">
              <a:lnSpc>
                <a:spcPct val="80000"/>
              </a:lnSpc>
              <a:buClr>
                <a:schemeClr val="accent1"/>
              </a:buClr>
              <a:buFont typeface="Wingdings" panose="05000000000000000000" pitchFamily="2" charset="2"/>
              <a:buChar char="§"/>
              <a:defRPr/>
            </a:pPr>
            <a:endParaRPr lang="en-US" altLang="en-US" sz="2000" b="1" dirty="0"/>
          </a:p>
          <a:p>
            <a:pPr marL="285750" indent="-285750" algn="just">
              <a:lnSpc>
                <a:spcPct val="80000"/>
              </a:lnSpc>
              <a:buClr>
                <a:schemeClr val="accent1"/>
              </a:buClr>
              <a:buFont typeface="Wingdings" panose="05000000000000000000" pitchFamily="2" charset="2"/>
              <a:buChar char="§"/>
              <a:defRPr/>
            </a:pPr>
            <a:endParaRPr lang="en-US" altLang="en-US" sz="2000" b="1" dirty="0"/>
          </a:p>
          <a:p>
            <a:pPr algn="l" fontAlgn="base"/>
            <a:endParaRPr lang="en-US" b="0" i="0" dirty="0">
              <a:solidFill>
                <a:srgbClr val="1E547F"/>
              </a:solidFill>
              <a:effectLst/>
              <a:latin typeface="Open Sans" panose="020B0606030504020204" pitchFamily="34" charset="0"/>
            </a:endParaRPr>
          </a:p>
          <a:p>
            <a:br>
              <a:rPr lang="en-US" sz="1100" dirty="0"/>
            </a:br>
            <a:endParaRPr lang="en-US" sz="11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957034437"/>
      </p:ext>
    </p:extLst>
  </p:cSld>
  <p:clrMapOvr>
    <a:masterClrMapping/>
  </p:clrMapOvr>
  <mc:AlternateContent xmlns:mc="http://schemas.openxmlformats.org/markup-compatibility/2006" xmlns:p14="http://schemas.microsoft.com/office/powerpoint/2010/main">
    <mc:Choice Requires="p14">
      <p:transition p14:dur="250" advClick="0" advTm="4000"/>
    </mc:Choice>
    <mc:Fallback xmlns="">
      <p:transition advClick="0" advTm="4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B31A38F-F40F-924C-973C-2DA1A71BF26B}"/>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A575A28-FBBD-E1ED-B55E-0681677587B7}"/>
              </a:ext>
            </a:extLst>
          </p:cNvPr>
          <p:cNvSpPr txBox="1"/>
          <p:nvPr/>
        </p:nvSpPr>
        <p:spPr>
          <a:xfrm>
            <a:off x="544659" y="1151596"/>
            <a:ext cx="10821545" cy="7651325"/>
          </a:xfrm>
          <a:prstGeom prst="rect">
            <a:avLst/>
          </a:prstGeom>
          <a:noFill/>
        </p:spPr>
        <p:txBody>
          <a:bodyPr wrap="square">
            <a:spAutoFit/>
          </a:bodyPr>
          <a:lstStyle/>
          <a:p>
            <a:pPr algn="ctr" eaLnBrk="1" hangingPunct="1">
              <a:lnSpc>
                <a:spcPct val="90000"/>
              </a:lnSpc>
              <a:buClr>
                <a:srgbClr val="00CC00"/>
              </a:buClr>
              <a:defRPr/>
            </a:pPr>
            <a:r>
              <a:rPr lang="en-US" altLang="en-US" sz="3200" b="1" dirty="0">
                <a:solidFill>
                  <a:srgbClr val="C00000"/>
                </a:solidFill>
              </a:rPr>
              <a:t>Mart’s House-Est. 2008</a:t>
            </a:r>
          </a:p>
          <a:p>
            <a:pPr algn="ctr" eaLnBrk="1" hangingPunct="1">
              <a:lnSpc>
                <a:spcPct val="90000"/>
              </a:lnSpc>
              <a:buClr>
                <a:srgbClr val="00CC00"/>
              </a:buClr>
              <a:defRPr/>
            </a:pPr>
            <a:endParaRPr lang="en-US" altLang="en-US" sz="3200" b="1" dirty="0">
              <a:solidFill>
                <a:srgbClr val="C00000"/>
              </a:solidFill>
            </a:endParaRPr>
          </a:p>
          <a:p>
            <a:pPr marL="285750" indent="-285750" algn="just">
              <a:lnSpc>
                <a:spcPct val="80000"/>
              </a:lnSpc>
              <a:buClr>
                <a:schemeClr val="accent1"/>
              </a:buClr>
              <a:buFont typeface="Wingdings" panose="05000000000000000000" pitchFamily="2" charset="2"/>
              <a:buChar char="§"/>
              <a:defRPr/>
            </a:pPr>
            <a:r>
              <a:rPr lang="en-US" sz="2800" b="1" i="0" dirty="0">
                <a:effectLst/>
              </a:rPr>
              <a:t>Mart’s House is a warm, inviting 6-bedroom home in Manchester, CT, that is provided as transitional housing to support stable, sober living for women as they transition from prison or a shelter to their own place to live.</a:t>
            </a:r>
          </a:p>
          <a:p>
            <a:pPr algn="just">
              <a:lnSpc>
                <a:spcPct val="80000"/>
              </a:lnSpc>
              <a:buClr>
                <a:schemeClr val="accent1"/>
              </a:buClr>
              <a:defRPr/>
            </a:pPr>
            <a:endParaRPr lang="en-US" sz="2800" b="1" i="0" dirty="0">
              <a:effectLst/>
            </a:endParaRPr>
          </a:p>
          <a:p>
            <a:pPr marL="285750" indent="-285750" algn="just">
              <a:lnSpc>
                <a:spcPct val="80000"/>
              </a:lnSpc>
              <a:buClr>
                <a:schemeClr val="accent1"/>
              </a:buClr>
              <a:buFont typeface="Wingdings" panose="05000000000000000000" pitchFamily="2" charset="2"/>
              <a:buChar char="§"/>
              <a:defRPr/>
            </a:pPr>
            <a:r>
              <a:rPr lang="en-US" sz="2800" b="1" i="0" dirty="0">
                <a:effectLst/>
              </a:rPr>
              <a:t>Mart’s House has a full kitchen, a comfortable living room, a large front porch, and a back yard. Each woman has her own bedroom and works with other residents to keep the house clean. The comfort and safety of a stable living environment helps the women as they work towards living independently.</a:t>
            </a:r>
            <a:endParaRPr lang="en-US" altLang="en-US" sz="2800" b="1" dirty="0"/>
          </a:p>
          <a:p>
            <a:pPr algn="just">
              <a:lnSpc>
                <a:spcPct val="80000"/>
              </a:lnSpc>
              <a:buClr>
                <a:schemeClr val="accent1"/>
              </a:buClr>
              <a:defRPr/>
            </a:pPr>
            <a:endParaRPr lang="en-US" altLang="en-US" sz="3200" b="1" dirty="0"/>
          </a:p>
          <a:p>
            <a:pPr algn="just">
              <a:lnSpc>
                <a:spcPct val="80000"/>
              </a:lnSpc>
              <a:buClr>
                <a:schemeClr val="accent1"/>
              </a:buClr>
              <a:defRPr/>
            </a:pPr>
            <a:endParaRPr lang="en-US" sz="3200" b="1" i="0" dirty="0">
              <a:effectLst/>
            </a:endParaRPr>
          </a:p>
          <a:p>
            <a:pPr eaLnBrk="1" hangingPunct="1">
              <a:lnSpc>
                <a:spcPct val="90000"/>
              </a:lnSpc>
              <a:buClr>
                <a:srgbClr val="00CC00"/>
              </a:buClr>
              <a:defRPr/>
            </a:pPr>
            <a:endParaRPr lang="en-US" altLang="en-US" sz="3200" b="1" dirty="0">
              <a:solidFill>
                <a:srgbClr val="C00000"/>
              </a:solidFill>
            </a:endParaRPr>
          </a:p>
          <a:p>
            <a:pPr algn="ctr" eaLnBrk="1" hangingPunct="1">
              <a:lnSpc>
                <a:spcPct val="90000"/>
              </a:lnSpc>
              <a:buClr>
                <a:srgbClr val="00CC00"/>
              </a:buClr>
              <a:defRPr/>
            </a:pPr>
            <a:endParaRPr lang="en-US" altLang="en-US" sz="3200" b="1" dirty="0">
              <a:solidFill>
                <a:srgbClr val="C00000"/>
              </a:solidFill>
            </a:endParaRPr>
          </a:p>
          <a:p>
            <a:pPr algn="just" eaLnBrk="1" hangingPunct="1">
              <a:lnSpc>
                <a:spcPct val="80000"/>
              </a:lnSpc>
              <a:buClr>
                <a:schemeClr val="accent1"/>
              </a:buClr>
              <a:defRPr/>
            </a:pPr>
            <a:endParaRPr lang="en-US" altLang="en-US" sz="1800" b="1" dirty="0"/>
          </a:p>
          <a:p>
            <a:pPr marL="285750" indent="-285750" algn="just" eaLnBrk="1" hangingPunct="1">
              <a:lnSpc>
                <a:spcPct val="80000"/>
              </a:lnSpc>
              <a:buClr>
                <a:schemeClr val="accent1"/>
              </a:buClr>
              <a:buFont typeface="Wingdings" panose="05000000000000000000" pitchFamily="2" charset="2"/>
              <a:buChar char="§"/>
              <a:defRPr/>
            </a:pPr>
            <a:endParaRPr lang="en-US" altLang="en-US" b="1" dirty="0"/>
          </a:p>
          <a:p>
            <a:pPr marL="285750" indent="-285750" algn="just">
              <a:lnSpc>
                <a:spcPct val="80000"/>
              </a:lnSpc>
              <a:buClr>
                <a:schemeClr val="accent1"/>
              </a:buClr>
              <a:buFont typeface="Wingdings" panose="05000000000000000000" pitchFamily="2" charset="2"/>
              <a:buChar char="§"/>
              <a:defRPr/>
            </a:pPr>
            <a:endParaRPr lang="en-US" altLang="en-US" sz="2000" b="1" dirty="0"/>
          </a:p>
          <a:p>
            <a:pPr marL="285750" indent="-285750" algn="just">
              <a:lnSpc>
                <a:spcPct val="80000"/>
              </a:lnSpc>
              <a:buClr>
                <a:schemeClr val="accent1"/>
              </a:buClr>
              <a:buFont typeface="Wingdings" panose="05000000000000000000" pitchFamily="2" charset="2"/>
              <a:buChar char="§"/>
              <a:defRPr/>
            </a:pPr>
            <a:endParaRPr lang="en-US" altLang="en-US" sz="2000" b="1" dirty="0"/>
          </a:p>
          <a:p>
            <a:pPr algn="l" fontAlgn="base"/>
            <a:endParaRPr lang="en-US" b="0" i="0" dirty="0">
              <a:solidFill>
                <a:srgbClr val="1E547F"/>
              </a:solidFill>
              <a:effectLst/>
              <a:latin typeface="Open Sans" panose="020B0606030504020204" pitchFamily="34" charset="0"/>
            </a:endParaRPr>
          </a:p>
          <a:p>
            <a:br>
              <a:rPr lang="en-US" sz="1100" dirty="0"/>
            </a:br>
            <a:endParaRPr lang="en-US" sz="11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757809019"/>
      </p:ext>
    </p:extLst>
  </p:cSld>
  <p:clrMapOvr>
    <a:masterClrMapping/>
  </p:clrMapOvr>
  <mc:AlternateContent xmlns:mc="http://schemas.openxmlformats.org/markup-compatibility/2006" xmlns:p14="http://schemas.microsoft.com/office/powerpoint/2010/main">
    <mc:Choice Requires="p14">
      <p:transition p14:dur="250" advClick="0" advTm="4000"/>
    </mc:Choice>
    <mc:Fallback xmlns="">
      <p:transition advClick="0" advTm="4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B31A38F-F40F-924C-973C-2DA1A71BF26B}"/>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A575A28-FBBD-E1ED-B55E-0681677587B7}"/>
              </a:ext>
            </a:extLst>
          </p:cNvPr>
          <p:cNvSpPr txBox="1"/>
          <p:nvPr/>
        </p:nvSpPr>
        <p:spPr>
          <a:xfrm>
            <a:off x="544659" y="1151596"/>
            <a:ext cx="10821545" cy="3317831"/>
          </a:xfrm>
          <a:prstGeom prst="rect">
            <a:avLst/>
          </a:prstGeom>
          <a:noFill/>
        </p:spPr>
        <p:txBody>
          <a:bodyPr wrap="square">
            <a:spAutoFit/>
          </a:bodyPr>
          <a:lstStyle/>
          <a:p>
            <a:pPr algn="just">
              <a:lnSpc>
                <a:spcPct val="80000"/>
              </a:lnSpc>
              <a:buClr>
                <a:schemeClr val="accent1"/>
              </a:buClr>
              <a:defRPr/>
            </a:pPr>
            <a:endParaRPr lang="en-US" altLang="en-US" sz="3200" b="1" dirty="0"/>
          </a:p>
          <a:p>
            <a:pPr algn="just">
              <a:lnSpc>
                <a:spcPct val="80000"/>
              </a:lnSpc>
              <a:buClr>
                <a:schemeClr val="accent1"/>
              </a:buClr>
              <a:defRPr/>
            </a:pPr>
            <a:endParaRPr lang="en-US" sz="3200" b="1" i="0" dirty="0">
              <a:effectLst/>
            </a:endParaRPr>
          </a:p>
          <a:p>
            <a:pPr eaLnBrk="1" hangingPunct="1">
              <a:lnSpc>
                <a:spcPct val="90000"/>
              </a:lnSpc>
              <a:buClr>
                <a:srgbClr val="00CC00"/>
              </a:buClr>
              <a:defRPr/>
            </a:pPr>
            <a:endParaRPr lang="en-US" altLang="en-US" sz="3200" b="1" dirty="0">
              <a:solidFill>
                <a:srgbClr val="C00000"/>
              </a:solidFill>
            </a:endParaRPr>
          </a:p>
          <a:p>
            <a:pPr algn="ctr" eaLnBrk="1" hangingPunct="1">
              <a:lnSpc>
                <a:spcPct val="90000"/>
              </a:lnSpc>
              <a:buClr>
                <a:srgbClr val="00CC00"/>
              </a:buClr>
              <a:defRPr/>
            </a:pPr>
            <a:endParaRPr lang="en-US" altLang="en-US" sz="3200" b="1" dirty="0">
              <a:solidFill>
                <a:srgbClr val="C00000"/>
              </a:solidFill>
            </a:endParaRPr>
          </a:p>
          <a:p>
            <a:pPr algn="just" eaLnBrk="1" hangingPunct="1">
              <a:lnSpc>
                <a:spcPct val="80000"/>
              </a:lnSpc>
              <a:buClr>
                <a:schemeClr val="accent1"/>
              </a:buClr>
              <a:defRPr/>
            </a:pPr>
            <a:endParaRPr lang="en-US" altLang="en-US" sz="1800" b="1" dirty="0"/>
          </a:p>
          <a:p>
            <a:pPr marL="285750" indent="-285750" algn="just" eaLnBrk="1" hangingPunct="1">
              <a:lnSpc>
                <a:spcPct val="80000"/>
              </a:lnSpc>
              <a:buClr>
                <a:schemeClr val="accent1"/>
              </a:buClr>
              <a:buFont typeface="Wingdings" panose="05000000000000000000" pitchFamily="2" charset="2"/>
              <a:buChar char="§"/>
              <a:defRPr/>
            </a:pPr>
            <a:endParaRPr lang="en-US" altLang="en-US" b="1" dirty="0"/>
          </a:p>
          <a:p>
            <a:pPr marL="285750" indent="-285750" algn="just">
              <a:lnSpc>
                <a:spcPct val="80000"/>
              </a:lnSpc>
              <a:buClr>
                <a:schemeClr val="accent1"/>
              </a:buClr>
              <a:buFont typeface="Wingdings" panose="05000000000000000000" pitchFamily="2" charset="2"/>
              <a:buChar char="§"/>
              <a:defRPr/>
            </a:pPr>
            <a:endParaRPr lang="en-US" altLang="en-US" sz="2000" b="1" dirty="0"/>
          </a:p>
          <a:p>
            <a:pPr marL="285750" indent="-285750" algn="just">
              <a:lnSpc>
                <a:spcPct val="80000"/>
              </a:lnSpc>
              <a:buClr>
                <a:schemeClr val="accent1"/>
              </a:buClr>
              <a:buFont typeface="Wingdings" panose="05000000000000000000" pitchFamily="2" charset="2"/>
              <a:buChar char="§"/>
              <a:defRPr/>
            </a:pPr>
            <a:endParaRPr lang="en-US" altLang="en-US" sz="2000" b="1" dirty="0"/>
          </a:p>
          <a:p>
            <a:pPr algn="l" fontAlgn="base"/>
            <a:endParaRPr lang="en-US" b="0" i="0" dirty="0">
              <a:solidFill>
                <a:srgbClr val="1E547F"/>
              </a:solidFill>
              <a:effectLst/>
              <a:latin typeface="Open Sans" panose="020B0606030504020204" pitchFamily="34" charset="0"/>
            </a:endParaRPr>
          </a:p>
          <a:p>
            <a:br>
              <a:rPr lang="en-US" sz="1100" dirty="0"/>
            </a:br>
            <a:endParaRPr lang="en-US" sz="1100" dirty="0">
              <a:effectLst/>
              <a:latin typeface="Calibri" panose="020F0502020204030204" pitchFamily="34" charset="0"/>
              <a:ea typeface="Calibri" panose="020F0502020204030204" pitchFamily="34" charset="0"/>
            </a:endParaRPr>
          </a:p>
        </p:txBody>
      </p:sp>
      <p:sp>
        <p:nvSpPr>
          <p:cNvPr id="2" name="TextBox 1">
            <a:extLst>
              <a:ext uri="{FF2B5EF4-FFF2-40B4-BE49-F238E27FC236}">
                <a16:creationId xmlns:a16="http://schemas.microsoft.com/office/drawing/2014/main" id="{3C97AC77-EC08-F4DC-ADA3-48AD79D37580}"/>
              </a:ext>
            </a:extLst>
          </p:cNvPr>
          <p:cNvSpPr txBox="1"/>
          <p:nvPr/>
        </p:nvSpPr>
        <p:spPr>
          <a:xfrm>
            <a:off x="523393" y="1119698"/>
            <a:ext cx="10821545" cy="3317831"/>
          </a:xfrm>
          <a:prstGeom prst="rect">
            <a:avLst/>
          </a:prstGeom>
          <a:noFill/>
        </p:spPr>
        <p:txBody>
          <a:bodyPr wrap="square">
            <a:spAutoFit/>
          </a:bodyPr>
          <a:lstStyle/>
          <a:p>
            <a:pPr algn="just">
              <a:lnSpc>
                <a:spcPct val="80000"/>
              </a:lnSpc>
              <a:buClr>
                <a:schemeClr val="accent1"/>
              </a:buClr>
              <a:defRPr/>
            </a:pPr>
            <a:endParaRPr lang="en-US" altLang="en-US" sz="3200" b="1" dirty="0"/>
          </a:p>
          <a:p>
            <a:pPr algn="just">
              <a:lnSpc>
                <a:spcPct val="80000"/>
              </a:lnSpc>
              <a:buClr>
                <a:schemeClr val="accent1"/>
              </a:buClr>
              <a:defRPr/>
            </a:pPr>
            <a:endParaRPr lang="en-US" sz="3200" b="1" i="0" dirty="0">
              <a:effectLst/>
            </a:endParaRPr>
          </a:p>
          <a:p>
            <a:pPr eaLnBrk="1" hangingPunct="1">
              <a:lnSpc>
                <a:spcPct val="90000"/>
              </a:lnSpc>
              <a:buClr>
                <a:srgbClr val="00CC00"/>
              </a:buClr>
              <a:defRPr/>
            </a:pPr>
            <a:endParaRPr lang="en-US" altLang="en-US" sz="3200" b="1" dirty="0">
              <a:solidFill>
                <a:srgbClr val="C00000"/>
              </a:solidFill>
            </a:endParaRPr>
          </a:p>
          <a:p>
            <a:pPr algn="ctr" eaLnBrk="1" hangingPunct="1">
              <a:lnSpc>
                <a:spcPct val="90000"/>
              </a:lnSpc>
              <a:buClr>
                <a:srgbClr val="00CC00"/>
              </a:buClr>
              <a:defRPr/>
            </a:pPr>
            <a:endParaRPr lang="en-US" altLang="en-US" sz="3200" b="1" dirty="0">
              <a:solidFill>
                <a:srgbClr val="C00000"/>
              </a:solidFill>
            </a:endParaRPr>
          </a:p>
          <a:p>
            <a:pPr algn="just" eaLnBrk="1" hangingPunct="1">
              <a:lnSpc>
                <a:spcPct val="80000"/>
              </a:lnSpc>
              <a:buClr>
                <a:schemeClr val="accent1"/>
              </a:buClr>
              <a:defRPr/>
            </a:pPr>
            <a:endParaRPr lang="en-US" altLang="en-US" sz="1800" b="1" dirty="0"/>
          </a:p>
          <a:p>
            <a:pPr marL="285750" indent="-285750" algn="just" eaLnBrk="1" hangingPunct="1">
              <a:lnSpc>
                <a:spcPct val="80000"/>
              </a:lnSpc>
              <a:buClr>
                <a:schemeClr val="accent1"/>
              </a:buClr>
              <a:buFont typeface="Wingdings" panose="05000000000000000000" pitchFamily="2" charset="2"/>
              <a:buChar char="§"/>
              <a:defRPr/>
            </a:pPr>
            <a:endParaRPr lang="en-US" altLang="en-US" b="1" dirty="0"/>
          </a:p>
          <a:p>
            <a:pPr marL="285750" indent="-285750" algn="just">
              <a:lnSpc>
                <a:spcPct val="80000"/>
              </a:lnSpc>
              <a:buClr>
                <a:schemeClr val="accent1"/>
              </a:buClr>
              <a:buFont typeface="Wingdings" panose="05000000000000000000" pitchFamily="2" charset="2"/>
              <a:buChar char="§"/>
              <a:defRPr/>
            </a:pPr>
            <a:endParaRPr lang="en-US" altLang="en-US" sz="2000" b="1" dirty="0"/>
          </a:p>
          <a:p>
            <a:pPr marL="285750" indent="-285750" algn="just">
              <a:lnSpc>
                <a:spcPct val="80000"/>
              </a:lnSpc>
              <a:buClr>
                <a:schemeClr val="accent1"/>
              </a:buClr>
              <a:buFont typeface="Wingdings" panose="05000000000000000000" pitchFamily="2" charset="2"/>
              <a:buChar char="§"/>
              <a:defRPr/>
            </a:pPr>
            <a:endParaRPr lang="en-US" altLang="en-US" sz="2000" b="1" dirty="0"/>
          </a:p>
          <a:p>
            <a:pPr algn="l" fontAlgn="base"/>
            <a:endParaRPr lang="en-US" b="0" i="0" dirty="0">
              <a:solidFill>
                <a:srgbClr val="1E547F"/>
              </a:solidFill>
              <a:effectLst/>
              <a:latin typeface="Open Sans" panose="020B0606030504020204" pitchFamily="34" charset="0"/>
            </a:endParaRPr>
          </a:p>
          <a:p>
            <a:br>
              <a:rPr lang="en-US" sz="1100" dirty="0"/>
            </a:br>
            <a:endParaRPr lang="en-US" sz="1100" dirty="0">
              <a:effectLst/>
              <a:latin typeface="Calibri" panose="020F0502020204030204" pitchFamily="34" charset="0"/>
              <a:ea typeface="Calibri" panose="020F0502020204030204" pitchFamily="34" charset="0"/>
            </a:endParaRPr>
          </a:p>
        </p:txBody>
      </p:sp>
      <p:pic>
        <p:nvPicPr>
          <p:cNvPr id="5" name="Picture 4" descr="A kitchen with white cabinets&#10;&#10;Description automatically generated">
            <a:extLst>
              <a:ext uri="{FF2B5EF4-FFF2-40B4-BE49-F238E27FC236}">
                <a16:creationId xmlns:a16="http://schemas.microsoft.com/office/drawing/2014/main" id="{37C32E36-B027-D954-1074-EFD5BA1028E3}"/>
              </a:ext>
            </a:extLst>
          </p:cNvPr>
          <p:cNvPicPr>
            <a:picLocks noChangeAspect="1"/>
          </p:cNvPicPr>
          <p:nvPr/>
        </p:nvPicPr>
        <p:blipFill>
          <a:blip r:embed="rId4"/>
          <a:stretch>
            <a:fillRect/>
          </a:stretch>
        </p:blipFill>
        <p:spPr>
          <a:xfrm>
            <a:off x="1898963" y="1440622"/>
            <a:ext cx="8579726" cy="4297680"/>
          </a:xfrm>
          <a:prstGeom prst="rect">
            <a:avLst/>
          </a:prstGeom>
        </p:spPr>
      </p:pic>
      <p:sp>
        <p:nvSpPr>
          <p:cNvPr id="3" name="TextBox 2">
            <a:extLst>
              <a:ext uri="{FF2B5EF4-FFF2-40B4-BE49-F238E27FC236}">
                <a16:creationId xmlns:a16="http://schemas.microsoft.com/office/drawing/2014/main" id="{E571799F-2A7F-A9A2-DAC1-D4999FAF924C}"/>
              </a:ext>
            </a:extLst>
          </p:cNvPr>
          <p:cNvSpPr txBox="1"/>
          <p:nvPr/>
        </p:nvSpPr>
        <p:spPr>
          <a:xfrm>
            <a:off x="3968684" y="557608"/>
            <a:ext cx="3167407" cy="584775"/>
          </a:xfrm>
          <a:prstGeom prst="rect">
            <a:avLst/>
          </a:prstGeom>
          <a:noFill/>
        </p:spPr>
        <p:txBody>
          <a:bodyPr wrap="square" rtlCol="0">
            <a:spAutoFit/>
          </a:bodyPr>
          <a:lstStyle/>
          <a:p>
            <a:pPr algn="ctr"/>
            <a:r>
              <a:rPr lang="en-US" altLang="en-US" sz="3200" b="1" dirty="0">
                <a:solidFill>
                  <a:srgbClr val="C00000"/>
                </a:solidFill>
              </a:rPr>
              <a:t>Mart’s House</a:t>
            </a:r>
          </a:p>
        </p:txBody>
      </p:sp>
    </p:spTree>
    <p:extLst>
      <p:ext uri="{BB962C8B-B14F-4D97-AF65-F5344CB8AC3E}">
        <p14:creationId xmlns:p14="http://schemas.microsoft.com/office/powerpoint/2010/main" val="756050083"/>
      </p:ext>
    </p:extLst>
  </p:cSld>
  <p:clrMapOvr>
    <a:masterClrMapping/>
  </p:clrMapOvr>
  <mc:AlternateContent xmlns:mc="http://schemas.openxmlformats.org/markup-compatibility/2006" xmlns:p14="http://schemas.microsoft.com/office/powerpoint/2010/main">
    <mc:Choice Requires="p14">
      <p:transition p14:dur="250" advClick="0" advTm="4000"/>
    </mc:Choice>
    <mc:Fallback xmlns="">
      <p:transition advClick="0" advTm="4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B31A38F-F40F-924C-973C-2DA1A71BF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3505FFB-F161-9AAC-4CD5-65442D5E6081}"/>
              </a:ext>
            </a:extLst>
          </p:cNvPr>
          <p:cNvSpPr txBox="1"/>
          <p:nvPr/>
        </p:nvSpPr>
        <p:spPr>
          <a:xfrm>
            <a:off x="1051060" y="1072314"/>
            <a:ext cx="9551732" cy="4531690"/>
          </a:xfrm>
          <a:prstGeom prst="rect">
            <a:avLst/>
          </a:prstGeom>
          <a:noFill/>
        </p:spPr>
        <p:txBody>
          <a:bodyPr wrap="square">
            <a:spAutoFit/>
          </a:bodyPr>
          <a:lstStyle/>
          <a:p>
            <a:pPr algn="ctr" eaLnBrk="1" hangingPunct="1">
              <a:lnSpc>
                <a:spcPct val="80000"/>
              </a:lnSpc>
              <a:buFont typeface="Wingdings" panose="05000000000000000000" pitchFamily="2" charset="2"/>
              <a:buNone/>
              <a:defRPr/>
            </a:pPr>
            <a:endParaRPr lang="en-US" altLang="en-US" sz="2400" b="1" dirty="0"/>
          </a:p>
          <a:p>
            <a:pPr algn="ctr" eaLnBrk="1" hangingPunct="1">
              <a:lnSpc>
                <a:spcPct val="80000"/>
              </a:lnSpc>
              <a:buFont typeface="Wingdings" panose="05000000000000000000" pitchFamily="2" charset="2"/>
              <a:buNone/>
              <a:defRPr/>
            </a:pPr>
            <a:r>
              <a:rPr lang="en-US" altLang="en-US" sz="3200" b="1" dirty="0">
                <a:solidFill>
                  <a:srgbClr val="C00000"/>
                </a:solidFill>
              </a:rPr>
              <a:t>MISION and Guiding Beliefs</a:t>
            </a:r>
          </a:p>
          <a:p>
            <a:pPr algn="ctr" eaLnBrk="1" hangingPunct="1">
              <a:lnSpc>
                <a:spcPct val="80000"/>
              </a:lnSpc>
              <a:buFont typeface="Wingdings" panose="05000000000000000000" pitchFamily="2" charset="2"/>
              <a:buNone/>
              <a:defRPr/>
            </a:pPr>
            <a:endParaRPr lang="en-US" altLang="en-US" sz="2400" b="1" dirty="0"/>
          </a:p>
          <a:p>
            <a:pPr eaLnBrk="1" hangingPunct="1">
              <a:lnSpc>
                <a:spcPct val="80000"/>
              </a:lnSpc>
              <a:buFont typeface="Wingdings" panose="05000000000000000000" pitchFamily="2" charset="2"/>
              <a:buNone/>
              <a:defRPr/>
            </a:pPr>
            <a:r>
              <a:rPr lang="en-US" altLang="en-US" sz="2400" b="1" dirty="0"/>
              <a:t>Community Partners in Action, established in 1875, is a non-profit agency building community by providing services that promote accountability, dignity, and restoration for people affected by the criminal justice system.</a:t>
            </a:r>
          </a:p>
          <a:p>
            <a:pPr eaLnBrk="1" hangingPunct="1">
              <a:lnSpc>
                <a:spcPct val="80000"/>
              </a:lnSpc>
              <a:buFont typeface="Wingdings" panose="05000000000000000000" pitchFamily="2" charset="2"/>
              <a:buNone/>
              <a:defRPr/>
            </a:pPr>
            <a:endParaRPr lang="en-US" altLang="en-US" sz="2400" b="1" dirty="0">
              <a:solidFill>
                <a:srgbClr val="FFC000"/>
              </a:solidFill>
            </a:endParaRPr>
          </a:p>
          <a:p>
            <a:pPr algn="ctr" eaLnBrk="1" hangingPunct="1">
              <a:lnSpc>
                <a:spcPct val="80000"/>
              </a:lnSpc>
              <a:buFont typeface="Wingdings" panose="05000000000000000000" pitchFamily="2" charset="2"/>
              <a:buNone/>
              <a:defRPr/>
            </a:pPr>
            <a:r>
              <a:rPr lang="en-US" altLang="en-US" sz="3200" b="1" dirty="0">
                <a:solidFill>
                  <a:srgbClr val="C00000"/>
                </a:solidFill>
              </a:rPr>
              <a:t>We believe . . .</a:t>
            </a:r>
          </a:p>
          <a:p>
            <a:pPr algn="just" eaLnBrk="1" hangingPunct="1">
              <a:lnSpc>
                <a:spcPct val="80000"/>
              </a:lnSpc>
              <a:buClr>
                <a:srgbClr val="00CC00"/>
              </a:buClr>
              <a:defRPr/>
            </a:pPr>
            <a:r>
              <a:rPr lang="en-US" altLang="en-US" sz="2400" b="1" dirty="0"/>
              <a:t>People can change;</a:t>
            </a:r>
          </a:p>
          <a:p>
            <a:pPr algn="just" eaLnBrk="1" hangingPunct="1">
              <a:lnSpc>
                <a:spcPct val="80000"/>
              </a:lnSpc>
              <a:buClr>
                <a:srgbClr val="00CC00"/>
              </a:buClr>
              <a:defRPr/>
            </a:pPr>
            <a:r>
              <a:rPr lang="en-US" altLang="en-US" sz="2400" b="1" dirty="0"/>
              <a:t>Prevention and intervention are preferable;</a:t>
            </a:r>
          </a:p>
          <a:p>
            <a:pPr algn="just" eaLnBrk="1" hangingPunct="1">
              <a:lnSpc>
                <a:spcPct val="80000"/>
              </a:lnSpc>
              <a:buClr>
                <a:srgbClr val="00CC00"/>
              </a:buClr>
              <a:defRPr/>
            </a:pPr>
            <a:r>
              <a:rPr lang="en-US" altLang="en-US" sz="2400" b="1" dirty="0"/>
              <a:t>Program decisions must be knowledge-based;</a:t>
            </a:r>
          </a:p>
          <a:p>
            <a:pPr algn="just" eaLnBrk="1" hangingPunct="1">
              <a:lnSpc>
                <a:spcPct val="80000"/>
              </a:lnSpc>
              <a:buClr>
                <a:srgbClr val="00CC00"/>
              </a:buClr>
              <a:defRPr/>
            </a:pPr>
            <a:r>
              <a:rPr lang="en-US" altLang="en-US" sz="2400" b="1" dirty="0"/>
              <a:t>Community groups and citizen volunteers are crucial partners with us in this work;</a:t>
            </a:r>
          </a:p>
          <a:p>
            <a:pPr algn="just" eaLnBrk="1" hangingPunct="1">
              <a:lnSpc>
                <a:spcPct val="80000"/>
              </a:lnSpc>
              <a:buClr>
                <a:srgbClr val="00CC00"/>
              </a:buClr>
              <a:defRPr/>
            </a:pPr>
            <a:r>
              <a:rPr lang="en-US" altLang="en-US" sz="2400" b="1" dirty="0"/>
              <a:t>Mutual respect must mark all our relationships.</a:t>
            </a:r>
            <a:endParaRPr lang="en-US" altLang="en-US" sz="3200" b="1" dirty="0"/>
          </a:p>
        </p:txBody>
      </p:sp>
    </p:spTree>
    <p:extLst>
      <p:ext uri="{BB962C8B-B14F-4D97-AF65-F5344CB8AC3E}">
        <p14:creationId xmlns:p14="http://schemas.microsoft.com/office/powerpoint/2010/main" val="2301270642"/>
      </p:ext>
    </p:extLst>
  </p:cSld>
  <p:clrMapOvr>
    <a:masterClrMapping/>
  </p:clrMapOvr>
  <mc:AlternateContent xmlns:mc="http://schemas.openxmlformats.org/markup-compatibility/2006" xmlns:p14="http://schemas.microsoft.com/office/powerpoint/2010/main">
    <mc:Choice Requires="p14">
      <p:transition p14:dur="250" advClick="0" advTm="4000"/>
    </mc:Choice>
    <mc:Fallback xmlns="">
      <p:transition advClick="0" advTm="4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B31A38F-F40F-924C-973C-2DA1A71BF26B}"/>
              </a:ext>
            </a:extLst>
          </p:cNvPr>
          <p:cNvPicPr>
            <a:picLocks noChangeAspect="1"/>
          </p:cNvPicPr>
          <p:nvPr/>
        </p:nvPicPr>
        <p:blipFill>
          <a:blip r:embed="rId3"/>
          <a:stretch>
            <a:fillRect/>
          </a:stretch>
        </p:blipFill>
        <p:spPr>
          <a:xfrm>
            <a:off x="0" y="-173702"/>
            <a:ext cx="12192000" cy="6858000"/>
          </a:xfrm>
          <a:prstGeom prst="rect">
            <a:avLst/>
          </a:prstGeom>
        </p:spPr>
      </p:pic>
      <p:sp>
        <p:nvSpPr>
          <p:cNvPr id="4" name="TextBox 3">
            <a:extLst>
              <a:ext uri="{FF2B5EF4-FFF2-40B4-BE49-F238E27FC236}">
                <a16:creationId xmlns:a16="http://schemas.microsoft.com/office/drawing/2014/main" id="{BA575A28-FBBD-E1ED-B55E-0681677587B7}"/>
              </a:ext>
            </a:extLst>
          </p:cNvPr>
          <p:cNvSpPr txBox="1"/>
          <p:nvPr/>
        </p:nvSpPr>
        <p:spPr>
          <a:xfrm>
            <a:off x="544659" y="1151596"/>
            <a:ext cx="10821545" cy="3317831"/>
          </a:xfrm>
          <a:prstGeom prst="rect">
            <a:avLst/>
          </a:prstGeom>
          <a:noFill/>
        </p:spPr>
        <p:txBody>
          <a:bodyPr wrap="square">
            <a:spAutoFit/>
          </a:bodyPr>
          <a:lstStyle/>
          <a:p>
            <a:pPr algn="just">
              <a:lnSpc>
                <a:spcPct val="80000"/>
              </a:lnSpc>
              <a:buClr>
                <a:schemeClr val="accent1"/>
              </a:buClr>
              <a:defRPr/>
            </a:pPr>
            <a:endParaRPr lang="en-US" altLang="en-US" sz="3200" b="1" dirty="0"/>
          </a:p>
          <a:p>
            <a:pPr algn="just">
              <a:lnSpc>
                <a:spcPct val="80000"/>
              </a:lnSpc>
              <a:buClr>
                <a:schemeClr val="accent1"/>
              </a:buClr>
              <a:defRPr/>
            </a:pPr>
            <a:endParaRPr lang="en-US" sz="3200" b="1" i="0" dirty="0">
              <a:effectLst/>
            </a:endParaRPr>
          </a:p>
          <a:p>
            <a:pPr eaLnBrk="1" hangingPunct="1">
              <a:lnSpc>
                <a:spcPct val="90000"/>
              </a:lnSpc>
              <a:buClr>
                <a:srgbClr val="00CC00"/>
              </a:buClr>
              <a:defRPr/>
            </a:pPr>
            <a:endParaRPr lang="en-US" altLang="en-US" sz="3200" b="1" dirty="0">
              <a:solidFill>
                <a:srgbClr val="C00000"/>
              </a:solidFill>
            </a:endParaRPr>
          </a:p>
          <a:p>
            <a:pPr algn="ctr" eaLnBrk="1" hangingPunct="1">
              <a:lnSpc>
                <a:spcPct val="90000"/>
              </a:lnSpc>
              <a:buClr>
                <a:srgbClr val="00CC00"/>
              </a:buClr>
              <a:defRPr/>
            </a:pPr>
            <a:endParaRPr lang="en-US" altLang="en-US" sz="3200" b="1" dirty="0">
              <a:solidFill>
                <a:srgbClr val="C00000"/>
              </a:solidFill>
            </a:endParaRPr>
          </a:p>
          <a:p>
            <a:pPr algn="just" eaLnBrk="1" hangingPunct="1">
              <a:lnSpc>
                <a:spcPct val="80000"/>
              </a:lnSpc>
              <a:buClr>
                <a:schemeClr val="accent1"/>
              </a:buClr>
              <a:defRPr/>
            </a:pPr>
            <a:endParaRPr lang="en-US" altLang="en-US" sz="1800" b="1" dirty="0"/>
          </a:p>
          <a:p>
            <a:pPr marL="285750" indent="-285750" algn="just" eaLnBrk="1" hangingPunct="1">
              <a:lnSpc>
                <a:spcPct val="80000"/>
              </a:lnSpc>
              <a:buClr>
                <a:schemeClr val="accent1"/>
              </a:buClr>
              <a:buFont typeface="Wingdings" panose="05000000000000000000" pitchFamily="2" charset="2"/>
              <a:buChar char="§"/>
              <a:defRPr/>
            </a:pPr>
            <a:endParaRPr lang="en-US" altLang="en-US" b="1" dirty="0"/>
          </a:p>
          <a:p>
            <a:pPr marL="285750" indent="-285750" algn="just">
              <a:lnSpc>
                <a:spcPct val="80000"/>
              </a:lnSpc>
              <a:buClr>
                <a:schemeClr val="accent1"/>
              </a:buClr>
              <a:buFont typeface="Wingdings" panose="05000000000000000000" pitchFamily="2" charset="2"/>
              <a:buChar char="§"/>
              <a:defRPr/>
            </a:pPr>
            <a:endParaRPr lang="en-US" altLang="en-US" sz="2000" b="1" dirty="0"/>
          </a:p>
          <a:p>
            <a:pPr marL="285750" indent="-285750" algn="just">
              <a:lnSpc>
                <a:spcPct val="80000"/>
              </a:lnSpc>
              <a:buClr>
                <a:schemeClr val="accent1"/>
              </a:buClr>
              <a:buFont typeface="Wingdings" panose="05000000000000000000" pitchFamily="2" charset="2"/>
              <a:buChar char="§"/>
              <a:defRPr/>
            </a:pPr>
            <a:endParaRPr lang="en-US" altLang="en-US" sz="2000" b="1" dirty="0"/>
          </a:p>
          <a:p>
            <a:pPr algn="l" fontAlgn="base"/>
            <a:endParaRPr lang="en-US" b="0" i="0" dirty="0">
              <a:solidFill>
                <a:srgbClr val="1E547F"/>
              </a:solidFill>
              <a:effectLst/>
              <a:latin typeface="Open Sans" panose="020B0606030504020204" pitchFamily="34" charset="0"/>
            </a:endParaRPr>
          </a:p>
          <a:p>
            <a:br>
              <a:rPr lang="en-US" sz="1100" dirty="0"/>
            </a:br>
            <a:endParaRPr lang="en-US" sz="1100" dirty="0">
              <a:effectLst/>
              <a:latin typeface="Calibri" panose="020F0502020204030204" pitchFamily="34" charset="0"/>
              <a:ea typeface="Calibri" panose="020F0502020204030204" pitchFamily="34" charset="0"/>
            </a:endParaRPr>
          </a:p>
        </p:txBody>
      </p:sp>
      <p:sp>
        <p:nvSpPr>
          <p:cNvPr id="2" name="TextBox 1">
            <a:extLst>
              <a:ext uri="{FF2B5EF4-FFF2-40B4-BE49-F238E27FC236}">
                <a16:creationId xmlns:a16="http://schemas.microsoft.com/office/drawing/2014/main" id="{3C97AC77-EC08-F4DC-ADA3-48AD79D37580}"/>
              </a:ext>
            </a:extLst>
          </p:cNvPr>
          <p:cNvSpPr txBox="1"/>
          <p:nvPr/>
        </p:nvSpPr>
        <p:spPr>
          <a:xfrm>
            <a:off x="544658" y="727812"/>
            <a:ext cx="10821545" cy="5564600"/>
          </a:xfrm>
          <a:prstGeom prst="rect">
            <a:avLst/>
          </a:prstGeom>
          <a:noFill/>
        </p:spPr>
        <p:txBody>
          <a:bodyPr wrap="square">
            <a:spAutoFit/>
          </a:bodyPr>
          <a:lstStyle/>
          <a:p>
            <a:pPr algn="ctr">
              <a:lnSpc>
                <a:spcPct val="80000"/>
              </a:lnSpc>
              <a:buClr>
                <a:schemeClr val="accent1"/>
              </a:buClr>
              <a:defRPr/>
            </a:pPr>
            <a:r>
              <a:rPr lang="en-US" altLang="en-US" sz="3200" b="1" dirty="0">
                <a:solidFill>
                  <a:srgbClr val="C00000"/>
                </a:solidFill>
              </a:rPr>
              <a:t>Belonging, Equity, Diversity and Inclusion Journey - BEDI </a:t>
            </a:r>
          </a:p>
          <a:p>
            <a:pPr algn="just">
              <a:lnSpc>
                <a:spcPct val="80000"/>
              </a:lnSpc>
              <a:buClr>
                <a:schemeClr val="accent1"/>
              </a:buClr>
              <a:defRPr/>
            </a:pPr>
            <a:endParaRPr lang="en-US" sz="3200" b="1" i="0" dirty="0">
              <a:effectLst/>
            </a:endParaRPr>
          </a:p>
          <a:p>
            <a:pPr marL="285750" indent="-285750" algn="just">
              <a:lnSpc>
                <a:spcPct val="80000"/>
              </a:lnSpc>
              <a:buClr>
                <a:schemeClr val="accent1"/>
              </a:buClr>
              <a:buFont typeface="Wingdings" panose="05000000000000000000" pitchFamily="2" charset="2"/>
              <a:buChar char="§"/>
              <a:defRPr/>
            </a:pPr>
            <a:r>
              <a:rPr lang="en-US" sz="2000" b="1" dirty="0">
                <a:solidFill>
                  <a:srgbClr val="000000"/>
                </a:solidFill>
                <a:ea typeface="Calibri" panose="020F0502020204030204" pitchFamily="34" charset="0"/>
              </a:rPr>
              <a:t>Our BEDI Journey began in June 2020.</a:t>
            </a:r>
          </a:p>
          <a:p>
            <a:pPr algn="just">
              <a:lnSpc>
                <a:spcPct val="80000"/>
              </a:lnSpc>
              <a:buClr>
                <a:schemeClr val="accent1"/>
              </a:buClr>
              <a:defRPr/>
            </a:pPr>
            <a:endParaRPr lang="en-US" sz="2000" b="1" dirty="0">
              <a:solidFill>
                <a:srgbClr val="000000"/>
              </a:solidFill>
              <a:ea typeface="Calibri" panose="020F0502020204030204" pitchFamily="34" charset="0"/>
            </a:endParaRPr>
          </a:p>
          <a:p>
            <a:pPr marL="285750" indent="-285750" algn="just">
              <a:lnSpc>
                <a:spcPct val="80000"/>
              </a:lnSpc>
              <a:buClr>
                <a:schemeClr val="accent1"/>
              </a:buClr>
              <a:buFont typeface="Wingdings" panose="05000000000000000000" pitchFamily="2" charset="2"/>
              <a:buChar char="§"/>
              <a:defRPr/>
            </a:pPr>
            <a:r>
              <a:rPr lang="en-US" sz="2000" b="1" dirty="0">
                <a:solidFill>
                  <a:srgbClr val="000000"/>
                </a:solidFill>
                <a:ea typeface="Calibri" panose="020F0502020204030204" pitchFamily="34" charset="0"/>
              </a:rPr>
              <a:t>Led by a task force that includes board members, our executive leadership team, program managers and staff who act as BEDI Ambassadors from each of our programs.</a:t>
            </a:r>
          </a:p>
          <a:p>
            <a:pPr algn="just">
              <a:lnSpc>
                <a:spcPct val="80000"/>
              </a:lnSpc>
              <a:buClr>
                <a:schemeClr val="accent1"/>
              </a:buClr>
              <a:defRPr/>
            </a:pPr>
            <a:endParaRPr lang="en-US" sz="2000" b="1" dirty="0">
              <a:solidFill>
                <a:srgbClr val="000000"/>
              </a:solidFill>
              <a:ea typeface="Calibri" panose="020F0502020204030204" pitchFamily="34" charset="0"/>
            </a:endParaRPr>
          </a:p>
          <a:p>
            <a:pPr marL="285750" indent="-285750" algn="just">
              <a:lnSpc>
                <a:spcPct val="80000"/>
              </a:lnSpc>
              <a:buClr>
                <a:schemeClr val="accent1"/>
              </a:buClr>
              <a:buFont typeface="Wingdings" panose="05000000000000000000" pitchFamily="2" charset="2"/>
              <a:buChar char="§"/>
              <a:defRPr/>
            </a:pPr>
            <a:r>
              <a:rPr lang="en-US" sz="2000" b="1" dirty="0">
                <a:solidFill>
                  <a:srgbClr val="000000"/>
                </a:solidFill>
                <a:effectLst/>
                <a:ea typeface="Calibri" panose="020F0502020204030204" pitchFamily="34" charset="0"/>
              </a:rPr>
              <a:t>Committed to building and maintaining an inclusive, equitable workplace.</a:t>
            </a:r>
          </a:p>
          <a:p>
            <a:pPr algn="just">
              <a:lnSpc>
                <a:spcPct val="80000"/>
              </a:lnSpc>
              <a:buClr>
                <a:schemeClr val="accent1"/>
              </a:buClr>
              <a:defRPr/>
            </a:pPr>
            <a:endParaRPr lang="en-US" sz="2000" b="1" dirty="0">
              <a:solidFill>
                <a:srgbClr val="000000"/>
              </a:solidFill>
              <a:effectLst/>
              <a:ea typeface="Calibri" panose="020F0502020204030204" pitchFamily="34" charset="0"/>
            </a:endParaRPr>
          </a:p>
          <a:p>
            <a:pPr marL="285750" indent="-285750" algn="just">
              <a:lnSpc>
                <a:spcPct val="80000"/>
              </a:lnSpc>
              <a:buClr>
                <a:schemeClr val="accent1"/>
              </a:buClr>
              <a:buFont typeface="Wingdings" panose="05000000000000000000" pitchFamily="2" charset="2"/>
              <a:buChar char="§"/>
              <a:defRPr/>
            </a:pPr>
            <a:r>
              <a:rPr lang="en-US" sz="2000" b="1" dirty="0">
                <a:solidFill>
                  <a:srgbClr val="000000"/>
                </a:solidFill>
                <a:effectLst/>
                <a:ea typeface="Times New Roman" panose="02020603050405020304" pitchFamily="18" charset="0"/>
              </a:rPr>
              <a:t>Compelled to have a constructive impact on criminal justice reform in CT that ends racial inequities and ensures the </a:t>
            </a:r>
            <a:r>
              <a:rPr lang="en-US" sz="2000" b="1" dirty="0">
                <a:solidFill>
                  <a:srgbClr val="C00000"/>
                </a:solidFill>
                <a:effectLst/>
                <a:ea typeface="Times New Roman" panose="02020603050405020304" pitchFamily="18" charset="0"/>
              </a:rPr>
              <a:t>humanity and dignity </a:t>
            </a:r>
            <a:r>
              <a:rPr lang="en-US" sz="2000" b="1" dirty="0">
                <a:solidFill>
                  <a:srgbClr val="000000"/>
                </a:solidFill>
                <a:effectLst/>
                <a:ea typeface="Times New Roman" panose="02020603050405020304" pitchFamily="18" charset="0"/>
              </a:rPr>
              <a:t>of those interacting with the system.</a:t>
            </a:r>
          </a:p>
          <a:p>
            <a:pPr algn="just">
              <a:lnSpc>
                <a:spcPct val="80000"/>
              </a:lnSpc>
              <a:buClr>
                <a:schemeClr val="accent1"/>
              </a:buClr>
              <a:defRPr/>
            </a:pPr>
            <a:endParaRPr lang="en-US" sz="2000" b="1" dirty="0">
              <a:solidFill>
                <a:srgbClr val="000000"/>
              </a:solidFill>
              <a:effectLst/>
              <a:ea typeface="Times New Roman" panose="02020603050405020304" pitchFamily="18" charset="0"/>
            </a:endParaRPr>
          </a:p>
          <a:p>
            <a:pPr marL="285750" indent="-285750" algn="just">
              <a:lnSpc>
                <a:spcPct val="80000"/>
              </a:lnSpc>
              <a:buClr>
                <a:schemeClr val="accent1"/>
              </a:buClr>
              <a:buFont typeface="Wingdings" panose="05000000000000000000" pitchFamily="2" charset="2"/>
              <a:buChar char="§"/>
              <a:defRPr/>
            </a:pPr>
            <a:r>
              <a:rPr lang="en-US" sz="2000" b="1" dirty="0">
                <a:solidFill>
                  <a:srgbClr val="000000"/>
                </a:solidFill>
                <a:ea typeface="Times New Roman" panose="02020603050405020304" pitchFamily="18" charset="0"/>
              </a:rPr>
              <a:t>Our Goal:  To move from an organization that is culturally diverse to one that actively identifies and removes unconscious racist and bias practices that may be embedded in our policies and infrastructure.</a:t>
            </a:r>
          </a:p>
          <a:p>
            <a:pPr algn="just">
              <a:lnSpc>
                <a:spcPct val="80000"/>
              </a:lnSpc>
              <a:buClr>
                <a:schemeClr val="accent1"/>
              </a:buClr>
              <a:defRPr/>
            </a:pPr>
            <a:endParaRPr lang="en-US" sz="2000" b="1" dirty="0">
              <a:solidFill>
                <a:srgbClr val="000000"/>
              </a:solidFill>
              <a:ea typeface="Times New Roman" panose="02020603050405020304" pitchFamily="18" charset="0"/>
            </a:endParaRPr>
          </a:p>
          <a:p>
            <a:pPr marL="285750" indent="-285750" algn="just">
              <a:lnSpc>
                <a:spcPct val="80000"/>
              </a:lnSpc>
              <a:buClr>
                <a:schemeClr val="accent1"/>
              </a:buClr>
              <a:buFont typeface="Wingdings" panose="05000000000000000000" pitchFamily="2" charset="2"/>
              <a:buChar char="§"/>
              <a:defRPr/>
            </a:pPr>
            <a:r>
              <a:rPr lang="en-US" sz="2000" b="1" dirty="0">
                <a:solidFill>
                  <a:srgbClr val="000000"/>
                </a:solidFill>
                <a:ea typeface="Times New Roman" panose="02020603050405020304" pitchFamily="18" charset="0"/>
              </a:rPr>
              <a:t>We work in a system that is rooted in white supremacy, systemic racism, implicit bias and exclusion – the criminal justice system – CPA is committed to leading the change towards a criminal justice system that serves all equally.</a:t>
            </a:r>
          </a:p>
          <a:p>
            <a:pPr marL="285750" indent="-285750" algn="just">
              <a:lnSpc>
                <a:spcPct val="80000"/>
              </a:lnSpc>
              <a:buClr>
                <a:schemeClr val="accent1"/>
              </a:buClr>
              <a:buFont typeface="Wingdings" panose="05000000000000000000" pitchFamily="2" charset="2"/>
              <a:buChar char="§"/>
              <a:defRPr/>
            </a:pPr>
            <a:endParaRPr lang="en-US" sz="2000" b="1" dirty="0">
              <a:solidFill>
                <a:srgbClr val="000000"/>
              </a:solidFill>
              <a:ea typeface="Times New Roman" panose="02020603050405020304" pitchFamily="18" charset="0"/>
            </a:endParaRPr>
          </a:p>
          <a:p>
            <a:pPr marL="285750" indent="-285750" algn="just">
              <a:lnSpc>
                <a:spcPct val="80000"/>
              </a:lnSpc>
              <a:buClr>
                <a:schemeClr val="accent1"/>
              </a:buClr>
              <a:buFont typeface="Wingdings" panose="05000000000000000000" pitchFamily="2" charset="2"/>
              <a:buChar char="§"/>
              <a:defRPr/>
            </a:pPr>
            <a:r>
              <a:rPr lang="en-US" sz="2000" b="1" dirty="0">
                <a:solidFill>
                  <a:srgbClr val="000000"/>
                </a:solidFill>
                <a:ea typeface="Times New Roman" panose="02020603050405020304" pitchFamily="18" charset="0"/>
              </a:rPr>
              <a:t>Committed to transparency throughout our mission critical BEDI Journey.</a:t>
            </a:r>
            <a:endParaRPr lang="en-US" sz="11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210742562"/>
      </p:ext>
    </p:extLst>
  </p:cSld>
  <p:clrMapOvr>
    <a:masterClrMapping/>
  </p:clrMapOvr>
  <mc:AlternateContent xmlns:mc="http://schemas.openxmlformats.org/markup-compatibility/2006" xmlns:p14="http://schemas.microsoft.com/office/powerpoint/2010/main">
    <mc:Choice Requires="p14">
      <p:transition p14:dur="250" advClick="0" advTm="4000"/>
    </mc:Choice>
    <mc:Fallback xmlns="">
      <p:transition advClick="0" advTm="4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B31A38F-F40F-924C-973C-2DA1A71BF26B}"/>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3505FFB-F161-9AAC-4CD5-65442D5E6081}"/>
              </a:ext>
            </a:extLst>
          </p:cNvPr>
          <p:cNvSpPr txBox="1"/>
          <p:nvPr/>
        </p:nvSpPr>
        <p:spPr>
          <a:xfrm>
            <a:off x="1083717" y="1090482"/>
            <a:ext cx="9551732" cy="5293757"/>
          </a:xfrm>
          <a:prstGeom prst="rect">
            <a:avLst/>
          </a:prstGeom>
          <a:noFill/>
        </p:spPr>
        <p:txBody>
          <a:bodyPr wrap="square">
            <a:spAutoFit/>
          </a:bodyPr>
          <a:lstStyle/>
          <a:p>
            <a:pPr algn="ctr"/>
            <a:r>
              <a:rPr lang="en-US" altLang="en-US" sz="3200" b="1" dirty="0">
                <a:solidFill>
                  <a:srgbClr val="C00000"/>
                </a:solidFill>
              </a:rPr>
              <a:t>CPA’s Commitment</a:t>
            </a:r>
          </a:p>
          <a:p>
            <a:pPr marL="0" marR="0">
              <a:spcBef>
                <a:spcPts val="0"/>
              </a:spcBef>
              <a:spcAft>
                <a:spcPts val="0"/>
              </a:spcAft>
            </a:pPr>
            <a:endParaRPr lang="en-US" sz="1800" dirty="0">
              <a:solidFill>
                <a:srgbClr val="000000"/>
              </a:solidFill>
              <a:effectLst/>
              <a:latin typeface="Calibri" panose="020F0502020204030204" pitchFamily="34"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One of the oldest organizations of its kind in the country, Community Partners in Action (CPA) was founded nearly 150 years ago to champion criminal justice reform and advocate for preserving the dignity of those in and out of prison. Through our programs that include reentry and housing, youth initiatives, a nationally recognized Prison Arts Program, and holistic alternatives to incarceration, we provide a long-term impact that positively transforms individuals and society at large. Annually serving nearly 7,000 individuals throughout Connecticut, our work is possible due to partnerships with and support from individuals, government, private funders, organizations, and businesses.</a:t>
            </a:r>
          </a:p>
          <a:p>
            <a:pPr marL="0" marR="0">
              <a:spcBef>
                <a:spcPts val="0"/>
              </a:spcBef>
              <a:spcAft>
                <a:spcPts val="0"/>
              </a:spcAft>
            </a:pPr>
            <a:endParaRPr lang="en-US" sz="1800" dirty="0">
              <a:solidFill>
                <a:srgbClr val="000000"/>
              </a:solidFill>
              <a:effectLst/>
              <a:latin typeface="Calibri" panose="020F0502020204030204" pitchFamily="34" charset="0"/>
              <a:ea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CPA’s commitment to ensuring our participants, the majority of whom are people of color, have the right to work; the right to an adequate standard of living including food, clothing, and housing; the right to physical and mental health services; the right to a healthy environment and the right to education has never wavered since our incorporation in 1875.  The equality we fight for on behalf of our participants extends to our dedicated staff as well.  </a:t>
            </a:r>
          </a:p>
          <a:p>
            <a:pPr marL="0" marR="0">
              <a:spcBef>
                <a:spcPts val="0"/>
              </a:spcBef>
              <a:spcAft>
                <a:spcPts val="0"/>
              </a:spcAft>
            </a:pPr>
            <a:endParaRPr lang="en-US" dirty="0">
              <a:solidFill>
                <a:srgbClr val="000000"/>
              </a:solidFill>
              <a:latin typeface="Calibri" panose="020F0502020204030204" pitchFamily="34" charset="0"/>
              <a:ea typeface="Times New Roman" panose="02020603050405020304" pitchFamily="18" charset="0"/>
            </a:endParaRP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70034162"/>
      </p:ext>
    </p:extLst>
  </p:cSld>
  <p:clrMapOvr>
    <a:masterClrMapping/>
  </p:clrMapOvr>
  <mc:AlternateContent xmlns:mc="http://schemas.openxmlformats.org/markup-compatibility/2006" xmlns:p14="http://schemas.microsoft.com/office/powerpoint/2010/main">
    <mc:Choice Requires="p14">
      <p:transition p14:dur="250" advClick="0" advTm="4000"/>
    </mc:Choice>
    <mc:Fallback xmlns="">
      <p:transition advClick="0" advTm="4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B31A38F-F40F-924C-973C-2DA1A71BF26B}"/>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A575A28-FBBD-E1ED-B55E-0681677587B7}"/>
              </a:ext>
            </a:extLst>
          </p:cNvPr>
          <p:cNvSpPr txBox="1"/>
          <p:nvPr/>
        </p:nvSpPr>
        <p:spPr>
          <a:xfrm>
            <a:off x="1004479" y="903201"/>
            <a:ext cx="10183042" cy="6032421"/>
          </a:xfrm>
          <a:prstGeom prst="rect">
            <a:avLst/>
          </a:prstGeom>
          <a:noFill/>
        </p:spPr>
        <p:txBody>
          <a:bodyPr wrap="square" lIns="91440" tIns="45720" rIns="91440" bIns="45720" anchor="t">
            <a:spAutoFit/>
          </a:bodyPr>
          <a:lstStyle/>
          <a:p>
            <a:pPr algn="ctr" eaLnBrk="1" hangingPunct="1">
              <a:buClr>
                <a:srgbClr val="00CC00"/>
              </a:buClr>
              <a:defRPr/>
            </a:pPr>
            <a:r>
              <a:rPr lang="en-US" altLang="en-US" sz="3200" b="1" dirty="0">
                <a:solidFill>
                  <a:srgbClr val="C00000"/>
                </a:solidFill>
              </a:rPr>
              <a:t>CPA Programming At A Glance</a:t>
            </a:r>
          </a:p>
          <a:p>
            <a:pPr algn="just" eaLnBrk="1" hangingPunct="1">
              <a:buClr>
                <a:srgbClr val="00CC00"/>
              </a:buClr>
              <a:defRPr/>
            </a:pPr>
            <a:endParaRPr lang="en-US" altLang="en-US" sz="2400" b="1" dirty="0"/>
          </a:p>
          <a:p>
            <a:pPr algn="just" eaLnBrk="1" hangingPunct="1">
              <a:buClr>
                <a:schemeClr val="accent1"/>
              </a:buClr>
              <a:buFont typeface="Wingdings" panose="05000000000000000000" pitchFamily="2" charset="2"/>
              <a:buChar char="§"/>
              <a:defRPr/>
            </a:pPr>
            <a:r>
              <a:rPr lang="en-US" altLang="en-US" sz="2400" b="1" dirty="0"/>
              <a:t>Alternative in the Community (AIC)</a:t>
            </a:r>
          </a:p>
          <a:p>
            <a:pPr algn="just" eaLnBrk="1" hangingPunct="1">
              <a:buClr>
                <a:schemeClr val="accent1"/>
              </a:buClr>
              <a:buFont typeface="Wingdings" panose="05000000000000000000" pitchFamily="2" charset="2"/>
              <a:buChar char="§"/>
              <a:defRPr/>
            </a:pPr>
            <a:r>
              <a:rPr lang="en-US" altLang="en-US" sz="2400" b="1" dirty="0"/>
              <a:t>Transitional Housing (Waterbury and Hartford- </a:t>
            </a:r>
            <a:r>
              <a:rPr lang="en-US" altLang="en-US" sz="2400" b="1"/>
              <a:t>Male</a:t>
            </a:r>
            <a:r>
              <a:rPr lang="en-US" altLang="en-US" sz="2400" b="1" dirty="0"/>
              <a:t>)</a:t>
            </a:r>
            <a:endParaRPr lang="en-US" altLang="en-US" sz="2400" b="1">
              <a:cs typeface="Calibri"/>
            </a:endParaRPr>
          </a:p>
          <a:p>
            <a:pPr algn="just" eaLnBrk="1" hangingPunct="1">
              <a:buClr>
                <a:schemeClr val="accent1"/>
              </a:buClr>
              <a:buFont typeface="Wingdings" panose="05000000000000000000" pitchFamily="2" charset="2"/>
              <a:buChar char="§"/>
              <a:defRPr/>
            </a:pPr>
            <a:r>
              <a:rPr lang="en-US" altLang="en-US" sz="2400" b="1" dirty="0"/>
              <a:t>Greater Hartford Reentry Welcome Center (GH-RWC)</a:t>
            </a:r>
          </a:p>
          <a:p>
            <a:pPr algn="just" eaLnBrk="1" hangingPunct="1">
              <a:buClr>
                <a:schemeClr val="accent1"/>
              </a:buClr>
              <a:buFont typeface="Wingdings" panose="05000000000000000000" pitchFamily="2" charset="2"/>
              <a:buChar char="§"/>
              <a:defRPr/>
            </a:pPr>
            <a:r>
              <a:rPr lang="en-US" altLang="en-US" sz="2400" b="1" dirty="0"/>
              <a:t>Waterbury Reentry Welcome Center (</a:t>
            </a:r>
            <a:r>
              <a:rPr lang="en-US" altLang="en-US" sz="2400" b="1"/>
              <a:t>WRWC</a:t>
            </a:r>
            <a:r>
              <a:rPr lang="en-US" altLang="en-US" sz="2400" b="1" dirty="0"/>
              <a:t>)</a:t>
            </a:r>
          </a:p>
          <a:p>
            <a:pPr algn="just" eaLnBrk="1" hangingPunct="1">
              <a:buClr>
                <a:schemeClr val="accent1"/>
              </a:buClr>
              <a:buFont typeface="Wingdings" panose="05000000000000000000" pitchFamily="2" charset="2"/>
              <a:buChar char="§"/>
              <a:defRPr/>
            </a:pPr>
            <a:r>
              <a:rPr lang="en-US" altLang="en-US" sz="2400" b="1" dirty="0"/>
              <a:t>Community Service at Hartford Community Court (HCC)</a:t>
            </a:r>
          </a:p>
          <a:p>
            <a:pPr algn="just" eaLnBrk="1" hangingPunct="1">
              <a:buClr>
                <a:schemeClr val="accent1"/>
              </a:buClr>
              <a:buFont typeface="Wingdings" panose="05000000000000000000" pitchFamily="2" charset="2"/>
              <a:buChar char="§"/>
              <a:defRPr/>
            </a:pPr>
            <a:r>
              <a:rPr lang="en-US" altLang="en-US" sz="2400" b="1" dirty="0"/>
              <a:t>Work Release Program (</a:t>
            </a:r>
            <a:r>
              <a:rPr lang="en-US" altLang="en-US" sz="2400" b="1"/>
              <a:t>WRP</a:t>
            </a:r>
            <a:r>
              <a:rPr lang="en-US" altLang="en-US" sz="2400" b="1" dirty="0"/>
              <a:t>)</a:t>
            </a:r>
          </a:p>
          <a:p>
            <a:pPr algn="just" eaLnBrk="1" hangingPunct="1">
              <a:buClr>
                <a:schemeClr val="accent1"/>
              </a:buClr>
              <a:buFont typeface="Wingdings" panose="05000000000000000000" pitchFamily="2" charset="2"/>
              <a:buChar char="§"/>
              <a:defRPr/>
            </a:pPr>
            <a:r>
              <a:rPr lang="en-US" altLang="en-US" sz="2400" b="1" dirty="0"/>
              <a:t>Prison Arts Program </a:t>
            </a:r>
          </a:p>
          <a:p>
            <a:pPr algn="just" eaLnBrk="1" hangingPunct="1">
              <a:buClr>
                <a:schemeClr val="accent1"/>
              </a:buClr>
              <a:buFont typeface="Wingdings" panose="05000000000000000000" pitchFamily="2" charset="2"/>
              <a:buChar char="§"/>
              <a:defRPr/>
            </a:pPr>
            <a:r>
              <a:rPr lang="en-US" altLang="en-US" sz="2400" b="1" dirty="0"/>
              <a:t>REGIONS Site Secure Residential Program for Male Youth (Hamden)</a:t>
            </a:r>
          </a:p>
          <a:p>
            <a:pPr algn="just">
              <a:buClr>
                <a:schemeClr val="accent1"/>
              </a:buClr>
              <a:buFont typeface="Wingdings" panose="05000000000000000000" pitchFamily="2" charset="2"/>
              <a:buChar char="§"/>
              <a:defRPr/>
            </a:pPr>
            <a:r>
              <a:rPr lang="en-US" altLang="en-US" sz="2400" b="1" dirty="0"/>
              <a:t>REGIONS Staff Secure Residential Program for Male Youth (Hartford)</a:t>
            </a:r>
          </a:p>
          <a:p>
            <a:pPr algn="just">
              <a:buClr>
                <a:schemeClr val="accent1"/>
              </a:buClr>
              <a:buFont typeface="Wingdings" panose="05000000000000000000" pitchFamily="2" charset="2"/>
              <a:buChar char="§"/>
              <a:defRPr/>
            </a:pPr>
            <a:r>
              <a:rPr lang="en-US" altLang="en-US" sz="2400" b="1" dirty="0"/>
              <a:t>Early Screening Intervention Units (Hartford and Waterbury)</a:t>
            </a:r>
          </a:p>
          <a:p>
            <a:pPr algn="just">
              <a:buClr>
                <a:schemeClr val="accent1"/>
              </a:buClr>
              <a:buFont typeface="Wingdings" panose="05000000000000000000" pitchFamily="2" charset="2"/>
              <a:buChar char="§"/>
              <a:defRPr/>
            </a:pPr>
            <a:r>
              <a:rPr lang="en-US" altLang="en-US" sz="2400" b="1" dirty="0"/>
              <a:t>Juvenile Detention Enrichment Program (Hartford and Bridgeport)</a:t>
            </a:r>
          </a:p>
          <a:p>
            <a:pPr algn="just">
              <a:buClr>
                <a:schemeClr val="accent1"/>
              </a:buClr>
              <a:buFont typeface="Wingdings" panose="05000000000000000000" pitchFamily="2" charset="2"/>
              <a:buChar char="§"/>
              <a:defRPr/>
            </a:pPr>
            <a:r>
              <a:rPr lang="en-US" altLang="en-US" sz="2400" b="1" dirty="0"/>
              <a:t>Mart’s House (Transitional </a:t>
            </a:r>
            <a:r>
              <a:rPr lang="en-US" altLang="en-US" sz="2400" b="1"/>
              <a:t>House-Female</a:t>
            </a:r>
            <a:r>
              <a:rPr lang="en-US" altLang="en-US" sz="2400" b="1" dirty="0"/>
              <a:t>)</a:t>
            </a:r>
            <a:endParaRPr lang="en-US" altLang="en-US" sz="2400" b="1">
              <a:cs typeface="Calibri"/>
            </a:endParaRPr>
          </a:p>
          <a:p>
            <a:pPr algn="just" eaLnBrk="1" hangingPunct="1">
              <a:buClr>
                <a:srgbClr val="00CC00"/>
              </a:buClr>
              <a:buFont typeface="Wingdings" panose="05000000000000000000" pitchFamily="2" charset="2"/>
              <a:buChar char="§"/>
              <a:defRPr/>
            </a:pPr>
            <a:endParaRPr lang="en-US" altLang="en-US" sz="2400" b="1" dirty="0"/>
          </a:p>
          <a:p>
            <a:pPr algn="just" eaLnBrk="1" hangingPunct="1">
              <a:buClr>
                <a:srgbClr val="00CC00"/>
              </a:buClr>
              <a:buFont typeface="Wingdings" panose="05000000000000000000" pitchFamily="2" charset="2"/>
              <a:buChar char="§"/>
              <a:defRPr/>
            </a:pPr>
            <a:endParaRPr lang="en-US" altLang="en-US" sz="1800" b="1" dirty="0"/>
          </a:p>
        </p:txBody>
      </p:sp>
    </p:spTree>
    <p:extLst>
      <p:ext uri="{BB962C8B-B14F-4D97-AF65-F5344CB8AC3E}">
        <p14:creationId xmlns:p14="http://schemas.microsoft.com/office/powerpoint/2010/main" val="3524961571"/>
      </p:ext>
    </p:extLst>
  </p:cSld>
  <p:clrMapOvr>
    <a:masterClrMapping/>
  </p:clrMapOvr>
  <mc:AlternateContent xmlns:mc="http://schemas.openxmlformats.org/markup-compatibility/2006" xmlns:p14="http://schemas.microsoft.com/office/powerpoint/2010/main">
    <mc:Choice Requires="p14">
      <p:transition p14:dur="250" advClick="0" advTm="4000"/>
    </mc:Choice>
    <mc:Fallback xmlns="">
      <p:transition advClick="0" advTm="4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B31A38F-F40F-924C-973C-2DA1A71BF26B}"/>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A575A28-FBBD-E1ED-B55E-0681677587B7}"/>
              </a:ext>
            </a:extLst>
          </p:cNvPr>
          <p:cNvSpPr txBox="1"/>
          <p:nvPr/>
        </p:nvSpPr>
        <p:spPr>
          <a:xfrm>
            <a:off x="1109063" y="776498"/>
            <a:ext cx="10183042" cy="4585871"/>
          </a:xfrm>
          <a:prstGeom prst="rect">
            <a:avLst/>
          </a:prstGeom>
          <a:noFill/>
        </p:spPr>
        <p:txBody>
          <a:bodyPr wrap="square">
            <a:spAutoFit/>
          </a:bodyPr>
          <a:lstStyle/>
          <a:p>
            <a:pPr marL="0" indent="0" algn="ctr" eaLnBrk="1" hangingPunct="1">
              <a:buClr>
                <a:srgbClr val="00CC00"/>
              </a:buClr>
              <a:buFont typeface="Wingdings" panose="05000000000000000000" pitchFamily="2" charset="2"/>
              <a:buNone/>
              <a:defRPr/>
            </a:pPr>
            <a:r>
              <a:rPr lang="en-US" altLang="en-US" sz="3200" b="1" dirty="0">
                <a:solidFill>
                  <a:srgbClr val="C00000"/>
                </a:solidFill>
              </a:rPr>
              <a:t>Alternative in the Community – AIC</a:t>
            </a:r>
          </a:p>
          <a:p>
            <a:pPr marL="0" indent="0" algn="ctr" eaLnBrk="1" hangingPunct="1">
              <a:buClr>
                <a:srgbClr val="00CC00"/>
              </a:buClr>
              <a:buFont typeface="Wingdings" panose="05000000000000000000" pitchFamily="2" charset="2"/>
              <a:buNone/>
              <a:defRPr/>
            </a:pPr>
            <a:endParaRPr lang="en-US" altLang="en-US" sz="3200" b="1" dirty="0">
              <a:solidFill>
                <a:srgbClr val="C00000"/>
              </a:solidFill>
            </a:endParaRPr>
          </a:p>
          <a:p>
            <a:pPr marL="285750" indent="-285750" algn="just" eaLnBrk="1" hangingPunct="1">
              <a:lnSpc>
                <a:spcPct val="80000"/>
              </a:lnSpc>
              <a:buClr>
                <a:schemeClr val="accent1"/>
              </a:buClr>
              <a:buFont typeface="Wingdings" panose="05000000000000000000" pitchFamily="2" charset="2"/>
              <a:buChar char="§"/>
              <a:defRPr/>
            </a:pPr>
            <a:r>
              <a:rPr lang="en-US" altLang="en-US" sz="2000" b="1" dirty="0"/>
              <a:t>Locations:  Hartford (1986); Manchester (1988); and Waterbury (2011)</a:t>
            </a:r>
          </a:p>
          <a:p>
            <a:pPr marL="285750" indent="-285750" algn="just" eaLnBrk="1" hangingPunct="1">
              <a:lnSpc>
                <a:spcPct val="80000"/>
              </a:lnSpc>
              <a:buClr>
                <a:schemeClr val="accent1"/>
              </a:buClr>
              <a:buFont typeface="Wingdings" panose="05000000000000000000" pitchFamily="2" charset="2"/>
              <a:buChar char="§"/>
              <a:defRPr/>
            </a:pPr>
            <a:r>
              <a:rPr lang="en-US" altLang="en-US" sz="2000" b="1" dirty="0"/>
              <a:t>Participants include people on probation or parole or those with a pending criminal case</a:t>
            </a:r>
          </a:p>
          <a:p>
            <a:pPr marL="285750" indent="-285750" algn="just" eaLnBrk="1" hangingPunct="1">
              <a:lnSpc>
                <a:spcPct val="80000"/>
              </a:lnSpc>
              <a:buClr>
                <a:schemeClr val="accent1"/>
              </a:buClr>
              <a:buFont typeface="Wingdings" panose="05000000000000000000" pitchFamily="2" charset="2"/>
              <a:buChar char="§"/>
              <a:defRPr/>
            </a:pPr>
            <a:r>
              <a:rPr lang="en-US" altLang="en-US" sz="2000" b="1" dirty="0"/>
              <a:t>Services include:</a:t>
            </a:r>
          </a:p>
          <a:p>
            <a:pPr marL="800100" lvl="1" indent="-342900" algn="just">
              <a:buClr>
                <a:schemeClr val="accent1"/>
              </a:buClr>
              <a:buFont typeface="Wingdings" panose="05000000000000000000" pitchFamily="2" charset="2"/>
              <a:buChar char="ü"/>
              <a:defRPr/>
            </a:pPr>
            <a:r>
              <a:rPr lang="en-US" altLang="en-US" sz="2000" b="1" dirty="0"/>
              <a:t>Risk and Needs Assessments – Level of Service Inventory Revised</a:t>
            </a:r>
          </a:p>
          <a:p>
            <a:pPr marL="800100" lvl="1" indent="-342900" algn="just">
              <a:buClr>
                <a:schemeClr val="accent1"/>
              </a:buClr>
              <a:buFont typeface="Wingdings" panose="05000000000000000000" pitchFamily="2" charset="2"/>
              <a:buChar char="ü"/>
              <a:defRPr/>
            </a:pPr>
            <a:r>
              <a:rPr lang="en-US" altLang="en-US" sz="2000" b="1" dirty="0"/>
              <a:t>Reasoning and Rehabilitation II - Revised (R &amp; R II - R) for Men</a:t>
            </a:r>
          </a:p>
          <a:p>
            <a:pPr marL="800100" lvl="1" indent="-342900" algn="just">
              <a:buClr>
                <a:schemeClr val="accent1"/>
              </a:buClr>
              <a:buFont typeface="Wingdings" panose="05000000000000000000" pitchFamily="2" charset="2"/>
              <a:buChar char="ü"/>
              <a:defRPr/>
            </a:pPr>
            <a:r>
              <a:rPr lang="en-US" altLang="en-US" sz="2000" b="1" dirty="0"/>
              <a:t>Treating All Dependencies (TAD) for Men and Women</a:t>
            </a:r>
          </a:p>
          <a:p>
            <a:pPr marL="800100" lvl="1" indent="-342900" algn="just">
              <a:buClr>
                <a:schemeClr val="accent1"/>
              </a:buClr>
              <a:buFont typeface="Wingdings" panose="05000000000000000000" pitchFamily="2" charset="2"/>
              <a:buChar char="ü"/>
              <a:defRPr/>
            </a:pPr>
            <a:r>
              <a:rPr lang="en-US" altLang="en-US" sz="2000" b="1" dirty="0"/>
              <a:t>Building Resilience for Men</a:t>
            </a:r>
          </a:p>
          <a:p>
            <a:pPr marL="800100" lvl="1" indent="-342900" algn="just">
              <a:buClr>
                <a:schemeClr val="accent1"/>
              </a:buClr>
              <a:buFont typeface="Wingdings" panose="05000000000000000000" pitchFamily="2" charset="2"/>
              <a:buChar char="ü"/>
              <a:defRPr/>
            </a:pPr>
            <a:r>
              <a:rPr lang="en-US" altLang="en-US" sz="2000" b="1" dirty="0"/>
              <a:t>Employment and Job Development for Men and Women</a:t>
            </a:r>
          </a:p>
          <a:p>
            <a:pPr marL="800100" lvl="1" indent="-342900" algn="just">
              <a:buClr>
                <a:schemeClr val="accent1"/>
              </a:buClr>
              <a:buFont typeface="Wingdings" panose="05000000000000000000" pitchFamily="2" charset="2"/>
              <a:buChar char="ü"/>
              <a:defRPr/>
            </a:pPr>
            <a:r>
              <a:rPr lang="en-US" altLang="en-US" sz="2000" b="1" dirty="0"/>
              <a:t>Moving On for Women</a:t>
            </a:r>
          </a:p>
          <a:p>
            <a:pPr marL="800100" lvl="1" indent="-342900" algn="just">
              <a:buClr>
                <a:schemeClr val="accent1"/>
              </a:buClr>
              <a:buFont typeface="Wingdings" panose="05000000000000000000" pitchFamily="2" charset="2"/>
              <a:buChar char="ü"/>
              <a:defRPr/>
            </a:pPr>
            <a:r>
              <a:rPr lang="en-US" altLang="en-US" sz="2000" b="1" dirty="0"/>
              <a:t>Living Safely Without Violence for Women</a:t>
            </a:r>
          </a:p>
          <a:p>
            <a:pPr marL="800100" lvl="1" indent="-342900" algn="just">
              <a:buClr>
                <a:schemeClr val="accent1"/>
              </a:buClr>
              <a:buFont typeface="Wingdings" panose="05000000000000000000" pitchFamily="2" charset="2"/>
              <a:buChar char="ü"/>
              <a:defRPr/>
            </a:pPr>
            <a:r>
              <a:rPr lang="en-US" altLang="en-US" sz="2000" b="1" dirty="0"/>
              <a:t>Strategic Case Management for Men and Women</a:t>
            </a:r>
          </a:p>
          <a:p>
            <a:pPr marL="800100" lvl="1" indent="-342900" algn="just">
              <a:buClr>
                <a:schemeClr val="accent1"/>
              </a:buClr>
              <a:buFont typeface="Wingdings" panose="05000000000000000000" pitchFamily="2" charset="2"/>
              <a:buChar char="ü"/>
              <a:defRPr/>
            </a:pPr>
            <a:r>
              <a:rPr lang="en-US" altLang="en-US" sz="2000" b="1" dirty="0"/>
              <a:t>Referrals to Community Resources and Follow up for Men and Women</a:t>
            </a:r>
            <a:endParaRPr lang="en-US" altLang="en-US" sz="1800" b="1" dirty="0"/>
          </a:p>
        </p:txBody>
      </p:sp>
    </p:spTree>
    <p:extLst>
      <p:ext uri="{BB962C8B-B14F-4D97-AF65-F5344CB8AC3E}">
        <p14:creationId xmlns:p14="http://schemas.microsoft.com/office/powerpoint/2010/main" val="299659129"/>
      </p:ext>
    </p:extLst>
  </p:cSld>
  <p:clrMapOvr>
    <a:masterClrMapping/>
  </p:clrMapOvr>
  <mc:AlternateContent xmlns:mc="http://schemas.openxmlformats.org/markup-compatibility/2006" xmlns:p14="http://schemas.microsoft.com/office/powerpoint/2010/main">
    <mc:Choice Requires="p14">
      <p:transition p14:dur="250" advClick="0" advTm="4000"/>
    </mc:Choice>
    <mc:Fallback xmlns="">
      <p:transition advClick="0" advTm="4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B31A38F-F40F-924C-973C-2DA1A71BF26B}"/>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A575A28-FBBD-E1ED-B55E-0681677587B7}"/>
              </a:ext>
            </a:extLst>
          </p:cNvPr>
          <p:cNvSpPr txBox="1"/>
          <p:nvPr/>
        </p:nvSpPr>
        <p:spPr>
          <a:xfrm>
            <a:off x="544660" y="853885"/>
            <a:ext cx="10183042" cy="4635115"/>
          </a:xfrm>
          <a:prstGeom prst="rect">
            <a:avLst/>
          </a:prstGeom>
          <a:noFill/>
        </p:spPr>
        <p:txBody>
          <a:bodyPr wrap="square">
            <a:spAutoFit/>
          </a:bodyPr>
          <a:lstStyle/>
          <a:p>
            <a:pPr algn="ctr" eaLnBrk="1" hangingPunct="1">
              <a:lnSpc>
                <a:spcPct val="90000"/>
              </a:lnSpc>
              <a:buClr>
                <a:srgbClr val="00CC00"/>
              </a:buClr>
              <a:defRPr/>
            </a:pPr>
            <a:r>
              <a:rPr lang="en-US" altLang="en-US" sz="3200" b="1" dirty="0">
                <a:solidFill>
                  <a:srgbClr val="C00000"/>
                </a:solidFill>
              </a:rPr>
              <a:t>Transitional Housing </a:t>
            </a:r>
          </a:p>
          <a:p>
            <a:pPr marL="285750" indent="-285750" algn="just" eaLnBrk="1" hangingPunct="1">
              <a:lnSpc>
                <a:spcPct val="90000"/>
              </a:lnSpc>
              <a:buClr>
                <a:schemeClr val="accent1"/>
              </a:buClr>
              <a:buFont typeface="Wingdings" panose="05000000000000000000" pitchFamily="2" charset="2"/>
              <a:buChar char="§"/>
              <a:defRPr/>
            </a:pPr>
            <a:endParaRPr lang="en-US" altLang="en-US" sz="3200" b="1" dirty="0">
              <a:solidFill>
                <a:srgbClr val="C00000"/>
              </a:solidFill>
            </a:endParaRPr>
          </a:p>
          <a:p>
            <a:pPr marL="285750" indent="-285750" algn="just" eaLnBrk="1" hangingPunct="1">
              <a:lnSpc>
                <a:spcPct val="90000"/>
              </a:lnSpc>
              <a:buClr>
                <a:schemeClr val="accent1"/>
              </a:buClr>
              <a:buFont typeface="Wingdings" panose="05000000000000000000" pitchFamily="2" charset="2"/>
              <a:buChar char="§"/>
              <a:defRPr/>
            </a:pPr>
            <a:r>
              <a:rPr lang="en-US" altLang="en-US" sz="2400" b="1" dirty="0"/>
              <a:t>The Transitional Housing Program accepts male participants 18 years of age and older;</a:t>
            </a:r>
          </a:p>
          <a:p>
            <a:pPr marL="285750" indent="-285750" algn="just" eaLnBrk="1" hangingPunct="1">
              <a:lnSpc>
                <a:spcPct val="90000"/>
              </a:lnSpc>
              <a:buClr>
                <a:schemeClr val="accent1"/>
              </a:buClr>
              <a:buFont typeface="Wingdings" panose="05000000000000000000" pitchFamily="2" charset="2"/>
              <a:buChar char="§"/>
              <a:defRPr/>
            </a:pPr>
            <a:endParaRPr lang="en-US" altLang="en-US" sz="2400" b="1" dirty="0"/>
          </a:p>
          <a:p>
            <a:pPr marL="285750" indent="-285750" algn="just" eaLnBrk="1" hangingPunct="1">
              <a:lnSpc>
                <a:spcPct val="90000"/>
              </a:lnSpc>
              <a:buClr>
                <a:schemeClr val="accent1"/>
              </a:buClr>
              <a:buFont typeface="Wingdings" panose="05000000000000000000" pitchFamily="2" charset="2"/>
              <a:buChar char="§"/>
              <a:defRPr/>
            </a:pPr>
            <a:r>
              <a:rPr lang="en-US" altLang="en-US" sz="2400" b="1" dirty="0"/>
              <a:t>Two facilities – one in Hartford with 33 beds and one in Waterbury with 29 beds;</a:t>
            </a:r>
          </a:p>
          <a:p>
            <a:pPr marL="285750" indent="-285750" algn="just" eaLnBrk="1" hangingPunct="1">
              <a:lnSpc>
                <a:spcPct val="90000"/>
              </a:lnSpc>
              <a:buClr>
                <a:schemeClr val="accent1"/>
              </a:buClr>
              <a:buFont typeface="Wingdings" panose="05000000000000000000" pitchFamily="2" charset="2"/>
              <a:buChar char="§"/>
              <a:defRPr/>
            </a:pPr>
            <a:endParaRPr lang="en-US" altLang="en-US" sz="2400" b="1" dirty="0"/>
          </a:p>
          <a:p>
            <a:pPr marL="285750" indent="-285750" algn="just" eaLnBrk="1" hangingPunct="1">
              <a:lnSpc>
                <a:spcPct val="90000"/>
              </a:lnSpc>
              <a:buClr>
                <a:schemeClr val="accent1"/>
              </a:buClr>
              <a:buFont typeface="Wingdings" panose="05000000000000000000" pitchFamily="2" charset="2"/>
              <a:buChar char="§"/>
              <a:defRPr/>
            </a:pPr>
            <a:r>
              <a:rPr lang="en-US" altLang="en-US" sz="2400" b="1" dirty="0"/>
              <a:t>Program serves males on probation and/or in pre-trial status;</a:t>
            </a:r>
          </a:p>
          <a:p>
            <a:pPr marL="285750" indent="-285750" algn="just" eaLnBrk="1" hangingPunct="1">
              <a:lnSpc>
                <a:spcPct val="90000"/>
              </a:lnSpc>
              <a:buClr>
                <a:schemeClr val="accent1"/>
              </a:buClr>
              <a:buFont typeface="Wingdings" panose="05000000000000000000" pitchFamily="2" charset="2"/>
              <a:buChar char="§"/>
              <a:defRPr/>
            </a:pPr>
            <a:endParaRPr lang="en-US" altLang="en-US" sz="2400" b="1" dirty="0"/>
          </a:p>
          <a:p>
            <a:pPr marL="285750" indent="-285750" algn="just" eaLnBrk="1" hangingPunct="1">
              <a:lnSpc>
                <a:spcPct val="90000"/>
              </a:lnSpc>
              <a:buClr>
                <a:schemeClr val="accent1"/>
              </a:buClr>
              <a:buFont typeface="Wingdings" panose="05000000000000000000" pitchFamily="2" charset="2"/>
              <a:buChar char="§"/>
              <a:defRPr/>
            </a:pPr>
            <a:r>
              <a:rPr lang="en-US" altLang="en-US" sz="2400" b="1" dirty="0"/>
              <a:t>All of the participants referred to Transitional Housing are required to participate in programming offered by the AIC (case management and interventions just described).</a:t>
            </a:r>
          </a:p>
        </p:txBody>
      </p:sp>
    </p:spTree>
    <p:extLst>
      <p:ext uri="{BB962C8B-B14F-4D97-AF65-F5344CB8AC3E}">
        <p14:creationId xmlns:p14="http://schemas.microsoft.com/office/powerpoint/2010/main" val="150596566"/>
      </p:ext>
    </p:extLst>
  </p:cSld>
  <p:clrMapOvr>
    <a:masterClrMapping/>
  </p:clrMapOvr>
  <mc:AlternateContent xmlns:mc="http://schemas.openxmlformats.org/markup-compatibility/2006" xmlns:p14="http://schemas.microsoft.com/office/powerpoint/2010/main">
    <mc:Choice Requires="p14">
      <p:transition p14:dur="250" advClick="0" advTm="4000"/>
    </mc:Choice>
    <mc:Fallback xmlns="">
      <p:transition advClick="0" advTm="4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B31A38F-F40F-924C-973C-2DA1A71BF26B}"/>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A575A28-FBBD-E1ED-B55E-0681677587B7}"/>
              </a:ext>
            </a:extLst>
          </p:cNvPr>
          <p:cNvSpPr txBox="1"/>
          <p:nvPr/>
        </p:nvSpPr>
        <p:spPr>
          <a:xfrm>
            <a:off x="544660" y="853885"/>
            <a:ext cx="10183042" cy="5296386"/>
          </a:xfrm>
          <a:prstGeom prst="rect">
            <a:avLst/>
          </a:prstGeom>
          <a:noFill/>
        </p:spPr>
        <p:txBody>
          <a:bodyPr wrap="square">
            <a:spAutoFit/>
          </a:bodyPr>
          <a:lstStyle/>
          <a:p>
            <a:pPr algn="ctr" eaLnBrk="1" hangingPunct="1">
              <a:lnSpc>
                <a:spcPct val="90000"/>
              </a:lnSpc>
              <a:buClr>
                <a:srgbClr val="00CC00"/>
              </a:buClr>
              <a:defRPr/>
            </a:pPr>
            <a:r>
              <a:rPr lang="en-US" altLang="en-US" sz="2800" b="1" dirty="0">
                <a:solidFill>
                  <a:srgbClr val="C00000"/>
                </a:solidFill>
              </a:rPr>
              <a:t>The Greater Hartford and Waterbury Reentry Welcome Centers</a:t>
            </a:r>
          </a:p>
          <a:p>
            <a:pPr algn="just" eaLnBrk="1" hangingPunct="1">
              <a:lnSpc>
                <a:spcPct val="80000"/>
              </a:lnSpc>
              <a:buClr>
                <a:schemeClr val="accent1"/>
              </a:buClr>
              <a:defRPr/>
            </a:pPr>
            <a:endParaRPr lang="en-US" altLang="en-US" sz="3200" b="1" dirty="0">
              <a:solidFill>
                <a:srgbClr val="C00000"/>
              </a:solidFill>
            </a:endParaRPr>
          </a:p>
          <a:p>
            <a:pPr marL="285750" indent="-285750" algn="just" eaLnBrk="1" hangingPunct="1">
              <a:lnSpc>
                <a:spcPct val="80000"/>
              </a:lnSpc>
              <a:buClr>
                <a:schemeClr val="accent1"/>
              </a:buClr>
              <a:buFont typeface="Wingdings" panose="05000000000000000000" pitchFamily="2" charset="2"/>
              <a:buChar char="§"/>
              <a:defRPr/>
            </a:pPr>
            <a:r>
              <a:rPr lang="en-US" altLang="en-US" sz="2000" b="1" dirty="0"/>
              <a:t>The Centers offer a centralized hub of services for individuals who find themselves involved in the criminal justice system.</a:t>
            </a:r>
          </a:p>
          <a:p>
            <a:pPr marL="285750" indent="-285750" algn="just" eaLnBrk="1" hangingPunct="1">
              <a:lnSpc>
                <a:spcPct val="80000"/>
              </a:lnSpc>
              <a:buClr>
                <a:schemeClr val="accent1"/>
              </a:buClr>
              <a:buFont typeface="Wingdings" panose="05000000000000000000" pitchFamily="2" charset="2"/>
              <a:buChar char="§"/>
              <a:defRPr/>
            </a:pPr>
            <a:r>
              <a:rPr lang="en-US" altLang="en-US" sz="2000" b="1" dirty="0"/>
              <a:t>The Cities of Hartford and Waterbury are strategic partners in this work and there are over 40 community partners in both cities providing essential wrap-around services.  </a:t>
            </a:r>
          </a:p>
          <a:p>
            <a:pPr marL="285750" indent="-285750" algn="just" eaLnBrk="1" hangingPunct="1">
              <a:lnSpc>
                <a:spcPct val="80000"/>
              </a:lnSpc>
              <a:buClr>
                <a:schemeClr val="accent1"/>
              </a:buClr>
              <a:buFont typeface="Wingdings" panose="05000000000000000000" pitchFamily="2" charset="2"/>
              <a:buChar char="§"/>
              <a:defRPr/>
            </a:pPr>
            <a:r>
              <a:rPr lang="en-US" altLang="en-US" sz="2000" b="1" dirty="0"/>
              <a:t>The Centers are a place where individuals returning home from incarceration feel welcome and receive the support they need to successfully transition home.</a:t>
            </a:r>
          </a:p>
          <a:p>
            <a:pPr marL="285750" indent="-285750" algn="just" eaLnBrk="1" hangingPunct="1">
              <a:lnSpc>
                <a:spcPct val="80000"/>
              </a:lnSpc>
              <a:buClr>
                <a:schemeClr val="accent1"/>
              </a:buClr>
              <a:buFont typeface="Wingdings" panose="05000000000000000000" pitchFamily="2" charset="2"/>
              <a:buChar char="§"/>
              <a:defRPr/>
            </a:pPr>
            <a:r>
              <a:rPr lang="en-US" altLang="en-US" sz="2000" b="1" dirty="0"/>
              <a:t>The Centers provide:</a:t>
            </a:r>
          </a:p>
          <a:p>
            <a:pPr marL="742950" lvl="1" indent="-285750" algn="just">
              <a:lnSpc>
                <a:spcPct val="80000"/>
              </a:lnSpc>
              <a:buClr>
                <a:schemeClr val="accent1"/>
              </a:buClr>
              <a:buFont typeface="Wingdings" panose="05000000000000000000" pitchFamily="2" charset="2"/>
              <a:buChar char="§"/>
              <a:defRPr/>
            </a:pPr>
            <a:r>
              <a:rPr lang="en-US" altLang="en-US" sz="2000" b="1" dirty="0"/>
              <a:t>On-site, trained staff to assess immediate needs and provide case management</a:t>
            </a:r>
          </a:p>
          <a:p>
            <a:pPr marL="742950" lvl="1" indent="-285750" algn="just">
              <a:lnSpc>
                <a:spcPct val="80000"/>
              </a:lnSpc>
              <a:buClr>
                <a:schemeClr val="accent1"/>
              </a:buClr>
              <a:buFont typeface="Wingdings" panose="05000000000000000000" pitchFamily="2" charset="2"/>
              <a:buChar char="§"/>
              <a:defRPr/>
            </a:pPr>
            <a:r>
              <a:rPr lang="en-US" altLang="en-US" sz="2000" b="1" dirty="0"/>
              <a:t>Connect and refer individuals to support services which include:</a:t>
            </a:r>
          </a:p>
          <a:p>
            <a:pPr marL="1200150" lvl="2" indent="-285750" algn="just">
              <a:lnSpc>
                <a:spcPct val="80000"/>
              </a:lnSpc>
              <a:buClr>
                <a:schemeClr val="accent1"/>
              </a:buClr>
              <a:buFont typeface="Wingdings" panose="05000000000000000000" pitchFamily="2" charset="2"/>
              <a:buChar char="§"/>
              <a:defRPr/>
            </a:pPr>
            <a:r>
              <a:rPr lang="en-US" altLang="en-US" sz="2000" b="1" dirty="0"/>
              <a:t>Basic needs</a:t>
            </a:r>
          </a:p>
          <a:p>
            <a:pPr marL="1200150" lvl="2" indent="-285750" algn="just">
              <a:lnSpc>
                <a:spcPct val="80000"/>
              </a:lnSpc>
              <a:buClr>
                <a:schemeClr val="accent1"/>
              </a:buClr>
              <a:buFont typeface="Wingdings" panose="05000000000000000000" pitchFamily="2" charset="2"/>
              <a:buChar char="§"/>
              <a:defRPr/>
            </a:pPr>
            <a:r>
              <a:rPr lang="en-US" altLang="en-US" sz="2000" b="1" dirty="0"/>
              <a:t>Securing identification</a:t>
            </a:r>
          </a:p>
          <a:p>
            <a:pPr marL="1200150" lvl="2" indent="-285750" algn="just">
              <a:lnSpc>
                <a:spcPct val="80000"/>
              </a:lnSpc>
              <a:buClr>
                <a:schemeClr val="accent1"/>
              </a:buClr>
              <a:buFont typeface="Wingdings" panose="05000000000000000000" pitchFamily="2" charset="2"/>
              <a:buChar char="§"/>
              <a:defRPr/>
            </a:pPr>
            <a:r>
              <a:rPr lang="en-US" altLang="en-US" sz="2000" b="1" dirty="0"/>
              <a:t>Housing support</a:t>
            </a:r>
          </a:p>
          <a:p>
            <a:pPr marL="1200150" lvl="2" indent="-285750" algn="just">
              <a:lnSpc>
                <a:spcPct val="80000"/>
              </a:lnSpc>
              <a:buClr>
                <a:schemeClr val="accent1"/>
              </a:buClr>
              <a:buFont typeface="Wingdings" panose="05000000000000000000" pitchFamily="2" charset="2"/>
              <a:buChar char="§"/>
              <a:defRPr/>
            </a:pPr>
            <a:r>
              <a:rPr lang="en-US" altLang="en-US" sz="2000" b="1" dirty="0"/>
              <a:t>Recovery &amp; harm reduction</a:t>
            </a:r>
          </a:p>
          <a:p>
            <a:pPr marL="1200150" lvl="2" indent="-285750" algn="just">
              <a:lnSpc>
                <a:spcPct val="80000"/>
              </a:lnSpc>
              <a:buClr>
                <a:schemeClr val="accent1"/>
              </a:buClr>
              <a:buFont typeface="Wingdings" panose="05000000000000000000" pitchFamily="2" charset="2"/>
              <a:buChar char="§"/>
              <a:defRPr/>
            </a:pPr>
            <a:r>
              <a:rPr lang="en-US" altLang="en-US" sz="2000" b="1" dirty="0"/>
              <a:t>Mental and physical healthcare</a:t>
            </a:r>
          </a:p>
          <a:p>
            <a:pPr marL="1200150" lvl="2" indent="-285750" algn="just">
              <a:lnSpc>
                <a:spcPct val="80000"/>
              </a:lnSpc>
              <a:buClr>
                <a:schemeClr val="accent1"/>
              </a:buClr>
              <a:buFont typeface="Wingdings" panose="05000000000000000000" pitchFamily="2" charset="2"/>
              <a:buChar char="§"/>
              <a:defRPr/>
            </a:pPr>
            <a:r>
              <a:rPr lang="en-US" altLang="en-US" sz="2000" b="1" dirty="0"/>
              <a:t>Training and employment</a:t>
            </a:r>
          </a:p>
          <a:p>
            <a:pPr marL="1200150" lvl="2" indent="-285750" algn="just">
              <a:lnSpc>
                <a:spcPct val="80000"/>
              </a:lnSpc>
              <a:buClr>
                <a:schemeClr val="accent1"/>
              </a:buClr>
              <a:buFont typeface="Wingdings" panose="05000000000000000000" pitchFamily="2" charset="2"/>
              <a:buChar char="§"/>
              <a:defRPr/>
            </a:pPr>
            <a:r>
              <a:rPr lang="en-US" altLang="en-US" sz="2000" b="1" dirty="0"/>
              <a:t>Support groups</a:t>
            </a:r>
          </a:p>
          <a:p>
            <a:pPr marL="1200150" lvl="2" indent="-285750" algn="just">
              <a:lnSpc>
                <a:spcPct val="80000"/>
              </a:lnSpc>
              <a:buClr>
                <a:schemeClr val="accent1"/>
              </a:buClr>
              <a:buFont typeface="Wingdings" panose="05000000000000000000" pitchFamily="2" charset="2"/>
              <a:buChar char="§"/>
              <a:defRPr/>
            </a:pPr>
            <a:r>
              <a:rPr lang="en-US" altLang="en-US" sz="2000" b="1" dirty="0"/>
              <a:t>Computer Access</a:t>
            </a:r>
          </a:p>
          <a:p>
            <a:pPr marL="0" marR="0">
              <a:lnSpc>
                <a:spcPts val="1125"/>
              </a:lnSpc>
              <a:spcBef>
                <a:spcPts val="0"/>
              </a:spcBef>
              <a:spcAft>
                <a:spcPts val="0"/>
              </a:spcAft>
            </a:pPr>
            <a:endParaRPr lang="en-US" sz="1100" dirty="0">
              <a:effectLst/>
              <a:latin typeface="Calibri" panose="020F0502020204030204" pitchFamily="34" charset="0"/>
              <a:ea typeface="Calibri" panose="020F0502020204030204" pitchFamily="34" charset="0"/>
            </a:endParaRPr>
          </a:p>
          <a:p>
            <a:pPr marL="0" marR="0">
              <a:lnSpc>
                <a:spcPts val="1125"/>
              </a:lnSpc>
              <a:spcBef>
                <a:spcPts val="0"/>
              </a:spcBef>
              <a:spcAft>
                <a:spcPts val="0"/>
              </a:spcAft>
            </a:pPr>
            <a:r>
              <a:rPr lang="en-US" sz="115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873017559"/>
      </p:ext>
    </p:extLst>
  </p:cSld>
  <p:clrMapOvr>
    <a:masterClrMapping/>
  </p:clrMapOvr>
  <mc:AlternateContent xmlns:mc="http://schemas.openxmlformats.org/markup-compatibility/2006" xmlns:p14="http://schemas.microsoft.com/office/powerpoint/2010/main">
    <mc:Choice Requires="p14">
      <p:transition p14:dur="250" advClick="0" advTm="4000"/>
    </mc:Choice>
    <mc:Fallback xmlns="">
      <p:transition advClick="0" advTm="4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B31A38F-F40F-924C-973C-2DA1A71BF26B}"/>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A575A28-FBBD-E1ED-B55E-0681677587B7}"/>
              </a:ext>
            </a:extLst>
          </p:cNvPr>
          <p:cNvSpPr txBox="1"/>
          <p:nvPr/>
        </p:nvSpPr>
        <p:spPr>
          <a:xfrm>
            <a:off x="544660" y="853885"/>
            <a:ext cx="10183042" cy="378117"/>
          </a:xfrm>
          <a:prstGeom prst="rect">
            <a:avLst/>
          </a:prstGeom>
          <a:noFill/>
        </p:spPr>
        <p:txBody>
          <a:bodyPr wrap="square">
            <a:spAutoFit/>
          </a:bodyPr>
          <a:lstStyle/>
          <a:p>
            <a:pPr marL="0" marR="0">
              <a:lnSpc>
                <a:spcPts val="1125"/>
              </a:lnSpc>
              <a:spcBef>
                <a:spcPts val="0"/>
              </a:spcBef>
              <a:spcAft>
                <a:spcPts val="0"/>
              </a:spcAft>
            </a:pPr>
            <a:endParaRPr lang="en-US" sz="1100" dirty="0">
              <a:effectLst/>
              <a:latin typeface="Calibri" panose="020F0502020204030204" pitchFamily="34" charset="0"/>
              <a:ea typeface="Calibri" panose="020F0502020204030204" pitchFamily="34" charset="0"/>
            </a:endParaRPr>
          </a:p>
          <a:p>
            <a:pPr marL="0" marR="0">
              <a:lnSpc>
                <a:spcPts val="1125"/>
              </a:lnSpc>
              <a:spcBef>
                <a:spcPts val="0"/>
              </a:spcBef>
              <a:spcAft>
                <a:spcPts val="0"/>
              </a:spcAft>
            </a:pPr>
            <a:r>
              <a:rPr lang="en-US" sz="115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p:txBody>
      </p:sp>
      <p:pic>
        <p:nvPicPr>
          <p:cNvPr id="3" name="Picture 2" descr="A group of people standing outside a building&#10;&#10;Description automatically generated with medium confidence">
            <a:extLst>
              <a:ext uri="{FF2B5EF4-FFF2-40B4-BE49-F238E27FC236}">
                <a16:creationId xmlns:a16="http://schemas.microsoft.com/office/drawing/2014/main" id="{E6968A94-D203-C225-2FC7-C846BE3CDB86}"/>
              </a:ext>
            </a:extLst>
          </p:cNvPr>
          <p:cNvPicPr>
            <a:picLocks noChangeAspect="1"/>
          </p:cNvPicPr>
          <p:nvPr/>
        </p:nvPicPr>
        <p:blipFill>
          <a:blip r:embed="rId4"/>
          <a:stretch>
            <a:fillRect/>
          </a:stretch>
        </p:blipFill>
        <p:spPr>
          <a:xfrm>
            <a:off x="2356701" y="1348032"/>
            <a:ext cx="7076506" cy="4992663"/>
          </a:xfrm>
          <a:prstGeom prst="rect">
            <a:avLst/>
          </a:prstGeom>
        </p:spPr>
      </p:pic>
      <p:sp>
        <p:nvSpPr>
          <p:cNvPr id="2" name="TextBox 1">
            <a:extLst>
              <a:ext uri="{FF2B5EF4-FFF2-40B4-BE49-F238E27FC236}">
                <a16:creationId xmlns:a16="http://schemas.microsoft.com/office/drawing/2014/main" id="{C48DC678-3DC8-93F9-9366-B857DE1FEF8A}"/>
              </a:ext>
            </a:extLst>
          </p:cNvPr>
          <p:cNvSpPr txBox="1"/>
          <p:nvPr/>
        </p:nvSpPr>
        <p:spPr>
          <a:xfrm>
            <a:off x="2224725" y="737855"/>
            <a:ext cx="7390615" cy="369332"/>
          </a:xfrm>
          <a:prstGeom prst="rect">
            <a:avLst/>
          </a:prstGeom>
          <a:noFill/>
        </p:spPr>
        <p:txBody>
          <a:bodyPr wrap="square" rtlCol="0">
            <a:spAutoFit/>
          </a:bodyPr>
          <a:lstStyle/>
          <a:p>
            <a:r>
              <a:rPr lang="en-US" b="1" dirty="0">
                <a:solidFill>
                  <a:srgbClr val="C00000"/>
                </a:solidFill>
              </a:rPr>
              <a:t>Photo of the GH-RWC Ribbon Cutting Ceremony to mark its official opening!</a:t>
            </a:r>
          </a:p>
        </p:txBody>
      </p:sp>
    </p:spTree>
    <p:extLst>
      <p:ext uri="{BB962C8B-B14F-4D97-AF65-F5344CB8AC3E}">
        <p14:creationId xmlns:p14="http://schemas.microsoft.com/office/powerpoint/2010/main" val="449820775"/>
      </p:ext>
    </p:extLst>
  </p:cSld>
  <p:clrMapOvr>
    <a:masterClrMapping/>
  </p:clrMapOvr>
  <mc:AlternateContent xmlns:mc="http://schemas.openxmlformats.org/markup-compatibility/2006" xmlns:p14="http://schemas.microsoft.com/office/powerpoint/2010/main">
    <mc:Choice Requires="p14">
      <p:transition p14:dur="250" advClick="0" advTm="4000"/>
    </mc:Choice>
    <mc:Fallback xmlns="">
      <p:transition advClick="0" advTm="4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B31A38F-F40F-924C-973C-2DA1A71BF26B}"/>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A575A28-FBBD-E1ED-B55E-0681677587B7}"/>
              </a:ext>
            </a:extLst>
          </p:cNvPr>
          <p:cNvSpPr txBox="1"/>
          <p:nvPr/>
        </p:nvSpPr>
        <p:spPr>
          <a:xfrm>
            <a:off x="544660" y="853885"/>
            <a:ext cx="10183042" cy="5777031"/>
          </a:xfrm>
          <a:prstGeom prst="rect">
            <a:avLst/>
          </a:prstGeom>
          <a:noFill/>
        </p:spPr>
        <p:txBody>
          <a:bodyPr wrap="square">
            <a:spAutoFit/>
          </a:bodyPr>
          <a:lstStyle/>
          <a:p>
            <a:pPr algn="ctr" eaLnBrk="1" hangingPunct="1">
              <a:lnSpc>
                <a:spcPct val="90000"/>
              </a:lnSpc>
              <a:buClr>
                <a:srgbClr val="00CC00"/>
              </a:buClr>
              <a:defRPr/>
            </a:pPr>
            <a:r>
              <a:rPr lang="en-US" altLang="en-US" sz="3200" b="1" dirty="0">
                <a:solidFill>
                  <a:srgbClr val="C00000"/>
                </a:solidFill>
              </a:rPr>
              <a:t>Community Service at Hartford Community Court</a:t>
            </a:r>
          </a:p>
          <a:p>
            <a:pPr algn="just" eaLnBrk="1" hangingPunct="1">
              <a:lnSpc>
                <a:spcPct val="80000"/>
              </a:lnSpc>
              <a:buClr>
                <a:schemeClr val="accent1"/>
              </a:buClr>
              <a:defRPr/>
            </a:pPr>
            <a:endParaRPr lang="en-US" altLang="en-US" sz="1800" b="1" dirty="0"/>
          </a:p>
          <a:p>
            <a:pPr marL="285750" indent="-285750" algn="just" eaLnBrk="1" hangingPunct="1">
              <a:lnSpc>
                <a:spcPct val="80000"/>
              </a:lnSpc>
              <a:buClr>
                <a:schemeClr val="accent1"/>
              </a:buClr>
              <a:buFont typeface="Wingdings" panose="05000000000000000000" pitchFamily="2" charset="2"/>
              <a:buChar char="§"/>
              <a:defRPr/>
            </a:pPr>
            <a:r>
              <a:rPr lang="en-US" altLang="en-US" b="1" dirty="0"/>
              <a:t>Participants of our Community Service program at Hartford Community Court are assigned to projects which enable them to give back to the community while fulfilling their mandated service requirements.</a:t>
            </a:r>
          </a:p>
          <a:p>
            <a:pPr marL="285750" indent="-285750" algn="just" eaLnBrk="1" hangingPunct="1">
              <a:lnSpc>
                <a:spcPct val="80000"/>
              </a:lnSpc>
              <a:buClr>
                <a:schemeClr val="accent1"/>
              </a:buClr>
              <a:buFont typeface="Wingdings" panose="05000000000000000000" pitchFamily="2" charset="2"/>
              <a:buChar char="§"/>
              <a:defRPr/>
            </a:pPr>
            <a:endParaRPr lang="en-US" altLang="en-US" b="1" dirty="0"/>
          </a:p>
          <a:p>
            <a:pPr marL="285750" indent="-285750" algn="just" eaLnBrk="1" hangingPunct="1">
              <a:lnSpc>
                <a:spcPct val="80000"/>
              </a:lnSpc>
              <a:buClr>
                <a:schemeClr val="accent1"/>
              </a:buClr>
              <a:buFont typeface="Wingdings" panose="05000000000000000000" pitchFamily="2" charset="2"/>
              <a:buChar char="§"/>
              <a:defRPr/>
            </a:pPr>
            <a:r>
              <a:rPr lang="en-US" altLang="en-US" b="1" dirty="0"/>
              <a:t>Projects include state agencies, partnerships with the Cities of Hartford and West Hartford, faith-based organizations, food pantries, shelters, parks and farms, healthcare providers, and nonprofit organizations.  </a:t>
            </a:r>
          </a:p>
          <a:p>
            <a:pPr marL="285750" indent="-285750" algn="just" eaLnBrk="1" hangingPunct="1">
              <a:lnSpc>
                <a:spcPct val="80000"/>
              </a:lnSpc>
              <a:buClr>
                <a:schemeClr val="accent1"/>
              </a:buClr>
              <a:buFont typeface="Wingdings" panose="05000000000000000000" pitchFamily="2" charset="2"/>
              <a:buChar char="§"/>
              <a:defRPr/>
            </a:pPr>
            <a:endParaRPr lang="en-US" altLang="en-US" b="1" dirty="0"/>
          </a:p>
          <a:p>
            <a:pPr marL="285750" indent="-285750" algn="just" eaLnBrk="1" hangingPunct="1">
              <a:lnSpc>
                <a:spcPct val="80000"/>
              </a:lnSpc>
              <a:buClr>
                <a:schemeClr val="accent1"/>
              </a:buClr>
              <a:buFont typeface="Wingdings" panose="05000000000000000000" pitchFamily="2" charset="2"/>
              <a:buChar char="§"/>
              <a:defRPr/>
            </a:pPr>
            <a:r>
              <a:rPr lang="en-US" altLang="en-US" b="1" dirty="0"/>
              <a:t>Community service helps to hold participants accountable for their actions by performing meaningful community service projects to repair the harm caused by their actions (Restorative Justice)</a:t>
            </a:r>
          </a:p>
          <a:p>
            <a:pPr marL="285750" indent="-285750" algn="just" eaLnBrk="1" hangingPunct="1">
              <a:lnSpc>
                <a:spcPct val="80000"/>
              </a:lnSpc>
              <a:buClr>
                <a:schemeClr val="accent1"/>
              </a:buClr>
              <a:buFont typeface="Wingdings" panose="05000000000000000000" pitchFamily="2" charset="2"/>
              <a:buChar char="§"/>
              <a:defRPr/>
            </a:pPr>
            <a:endParaRPr lang="en-US" altLang="en-US" b="1" dirty="0"/>
          </a:p>
          <a:p>
            <a:pPr marL="285750" indent="-285750" algn="just" eaLnBrk="1" hangingPunct="1">
              <a:lnSpc>
                <a:spcPct val="80000"/>
              </a:lnSpc>
              <a:buClr>
                <a:schemeClr val="accent1"/>
              </a:buClr>
              <a:buFont typeface="Wingdings" panose="05000000000000000000" pitchFamily="2" charset="2"/>
              <a:buChar char="§"/>
              <a:defRPr/>
            </a:pPr>
            <a:r>
              <a:rPr lang="en-US" altLang="en-US" b="1" u="sng" dirty="0"/>
              <a:t>The Justice Garden at Hartford Community Court:  </a:t>
            </a:r>
            <a:r>
              <a:rPr lang="en-US" altLang="en-US" b="1" dirty="0"/>
              <a:t>The garden contains vegetable markers displaying themes of “Hope, Love, Voice, Neutral, Equality, and Fairness.”</a:t>
            </a:r>
          </a:p>
          <a:p>
            <a:pPr marL="285750" indent="-285750" algn="just" eaLnBrk="1" hangingPunct="1">
              <a:lnSpc>
                <a:spcPct val="80000"/>
              </a:lnSpc>
              <a:buClr>
                <a:schemeClr val="accent1"/>
              </a:buClr>
              <a:buFont typeface="Wingdings" panose="05000000000000000000" pitchFamily="2" charset="2"/>
              <a:buChar char="§"/>
              <a:defRPr/>
            </a:pPr>
            <a:endParaRPr lang="en-US" altLang="en-US" b="1" dirty="0"/>
          </a:p>
          <a:p>
            <a:pPr marL="285750" indent="-285750" algn="just" eaLnBrk="1" hangingPunct="1">
              <a:lnSpc>
                <a:spcPct val="80000"/>
              </a:lnSpc>
              <a:buClr>
                <a:schemeClr val="accent1"/>
              </a:buClr>
              <a:buFont typeface="Wingdings" panose="05000000000000000000" pitchFamily="2" charset="2"/>
              <a:buChar char="§"/>
              <a:defRPr/>
            </a:pPr>
            <a:r>
              <a:rPr lang="en-US" altLang="en-US" b="1" u="sng" dirty="0"/>
              <a:t>Clothing Closet:</a:t>
            </a:r>
            <a:r>
              <a:rPr lang="en-US" altLang="en-US" b="1" dirty="0"/>
              <a:t> Community Court also maintains a closet that provides access to clothing, undergarments, shoes, and outerwear for participants, people coming to the Court seeking assistance, Hartford residents, and others in need.</a:t>
            </a:r>
          </a:p>
          <a:p>
            <a:pPr marL="285750" indent="-285750" algn="just" eaLnBrk="1" hangingPunct="1">
              <a:lnSpc>
                <a:spcPct val="80000"/>
              </a:lnSpc>
              <a:buClr>
                <a:schemeClr val="accent1"/>
              </a:buClr>
              <a:buFont typeface="Wingdings" panose="05000000000000000000" pitchFamily="2" charset="2"/>
              <a:buChar char="§"/>
              <a:defRPr/>
            </a:pPr>
            <a:endParaRPr lang="en-US" altLang="en-US" b="1" dirty="0"/>
          </a:p>
          <a:p>
            <a:pPr marL="285750" indent="-285750" algn="just" eaLnBrk="1" hangingPunct="1">
              <a:lnSpc>
                <a:spcPct val="80000"/>
              </a:lnSpc>
              <a:buClr>
                <a:schemeClr val="accent1"/>
              </a:buClr>
              <a:buFont typeface="Wingdings" panose="05000000000000000000" pitchFamily="2" charset="2"/>
              <a:buChar char="§"/>
              <a:defRPr/>
            </a:pPr>
            <a:r>
              <a:rPr lang="en-US" altLang="en-US" b="1" u="sng" dirty="0"/>
              <a:t>Care Packages: </a:t>
            </a:r>
            <a:r>
              <a:rPr lang="en-US" altLang="en-US" b="1" dirty="0"/>
              <a:t>Community Service participants compile and distribute the packages, filled with items that address a person’s immediate basic needs (socks, gloves, hats, snacks, hand sanitizers, toiletries, disposable washcloths, foot warmers, emergency thermal blankets, </a:t>
            </a:r>
            <a:r>
              <a:rPr lang="en-US" altLang="en-US" b="1" dirty="0" err="1"/>
              <a:t>etc</a:t>
            </a:r>
            <a:r>
              <a:rPr lang="en-US" altLang="en-US" b="1" dirty="0"/>
              <a:t>).</a:t>
            </a:r>
          </a:p>
          <a:p>
            <a:pPr marL="285750" indent="-285750" algn="just" eaLnBrk="1" hangingPunct="1">
              <a:lnSpc>
                <a:spcPct val="80000"/>
              </a:lnSpc>
              <a:buClr>
                <a:schemeClr val="accent1"/>
              </a:buClr>
              <a:buFont typeface="Wingdings" panose="05000000000000000000" pitchFamily="2" charset="2"/>
              <a:buChar char="§"/>
              <a:defRPr/>
            </a:pPr>
            <a:endParaRPr lang="en-US" altLang="en-US" b="1" dirty="0"/>
          </a:p>
          <a:p>
            <a:pPr marL="0" marR="0">
              <a:lnSpc>
                <a:spcPts val="1125"/>
              </a:lnSpc>
              <a:spcBef>
                <a:spcPts val="0"/>
              </a:spcBef>
              <a:spcAft>
                <a:spcPts val="0"/>
              </a:spcAft>
            </a:pPr>
            <a:r>
              <a:rPr lang="en-US" sz="115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497373537"/>
      </p:ext>
    </p:extLst>
  </p:cSld>
  <p:clrMapOvr>
    <a:masterClrMapping/>
  </p:clrMapOvr>
  <mc:AlternateContent xmlns:mc="http://schemas.openxmlformats.org/markup-compatibility/2006" xmlns:p14="http://schemas.microsoft.com/office/powerpoint/2010/main">
    <mc:Choice Requires="p14">
      <p:transition p14:dur="250" advClick="0" advTm="4000"/>
    </mc:Choice>
    <mc:Fallback xmlns="">
      <p:transition advClick="0" advTm="4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2041</TotalTime>
  <Words>1735</Words>
  <Application>Microsoft Office PowerPoint</Application>
  <PresentationFormat>Widescreen</PresentationFormat>
  <Paragraphs>263</Paragraphs>
  <Slides>20</Slides>
  <Notes>17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20</vt:i4>
      </vt:variant>
    </vt:vector>
  </HeadingPairs>
  <TitlesOfParts>
    <vt:vector size="28" baseType="lpstr">
      <vt:lpstr>Arial</vt:lpstr>
      <vt:lpstr>Calibri</vt:lpstr>
      <vt:lpstr>Calibri Light</vt:lpstr>
      <vt:lpstr>Open Sans</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Frith</dc:creator>
  <cp:lastModifiedBy>Beth Hines</cp:lastModifiedBy>
  <cp:revision>24</cp:revision>
  <cp:lastPrinted>2022-09-28T17:35:52Z</cp:lastPrinted>
  <dcterms:created xsi:type="dcterms:W3CDTF">2021-01-11T19:34:14Z</dcterms:created>
  <dcterms:modified xsi:type="dcterms:W3CDTF">2023-04-13T13:12:35Z</dcterms:modified>
</cp:coreProperties>
</file>